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4" r:id="rId2"/>
  </p:sldMasterIdLst>
  <p:notesMasterIdLst>
    <p:notesMasterId r:id="rId88"/>
  </p:notesMasterIdLst>
  <p:sldIdLst>
    <p:sldId id="256" r:id="rId3"/>
    <p:sldId id="395" r:id="rId4"/>
    <p:sldId id="396" r:id="rId5"/>
    <p:sldId id="397" r:id="rId6"/>
    <p:sldId id="398" r:id="rId7"/>
    <p:sldId id="399" r:id="rId8"/>
    <p:sldId id="400" r:id="rId9"/>
    <p:sldId id="402" r:id="rId10"/>
    <p:sldId id="403" r:id="rId11"/>
    <p:sldId id="404" r:id="rId12"/>
    <p:sldId id="406" r:id="rId13"/>
    <p:sldId id="407" r:id="rId14"/>
    <p:sldId id="409" r:id="rId15"/>
    <p:sldId id="333" r:id="rId16"/>
    <p:sldId id="410" r:id="rId17"/>
    <p:sldId id="334" r:id="rId18"/>
    <p:sldId id="335" r:id="rId19"/>
    <p:sldId id="336" r:id="rId20"/>
    <p:sldId id="339" r:id="rId21"/>
    <p:sldId id="341" r:id="rId22"/>
    <p:sldId id="342" r:id="rId23"/>
    <p:sldId id="343" r:id="rId24"/>
    <p:sldId id="384" r:id="rId25"/>
    <p:sldId id="344" r:id="rId26"/>
    <p:sldId id="345" r:id="rId27"/>
    <p:sldId id="346" r:id="rId28"/>
    <p:sldId id="347" r:id="rId29"/>
    <p:sldId id="348" r:id="rId30"/>
    <p:sldId id="349" r:id="rId31"/>
    <p:sldId id="350" r:id="rId32"/>
    <p:sldId id="351" r:id="rId33"/>
    <p:sldId id="352" r:id="rId34"/>
    <p:sldId id="354" r:id="rId35"/>
    <p:sldId id="355" r:id="rId36"/>
    <p:sldId id="357" r:id="rId37"/>
    <p:sldId id="358" r:id="rId38"/>
    <p:sldId id="359" r:id="rId39"/>
    <p:sldId id="360" r:id="rId40"/>
    <p:sldId id="361" r:id="rId41"/>
    <p:sldId id="363" r:id="rId42"/>
    <p:sldId id="362" r:id="rId43"/>
    <p:sldId id="365" r:id="rId44"/>
    <p:sldId id="366" r:id="rId45"/>
    <p:sldId id="367" r:id="rId46"/>
    <p:sldId id="369" r:id="rId47"/>
    <p:sldId id="370" r:id="rId48"/>
    <p:sldId id="371" r:id="rId49"/>
    <p:sldId id="372" r:id="rId50"/>
    <p:sldId id="373" r:id="rId51"/>
    <p:sldId id="374" r:id="rId52"/>
    <p:sldId id="376" r:id="rId53"/>
    <p:sldId id="377" r:id="rId54"/>
    <p:sldId id="375" r:id="rId55"/>
    <p:sldId id="378" r:id="rId56"/>
    <p:sldId id="379" r:id="rId57"/>
    <p:sldId id="380" r:id="rId58"/>
    <p:sldId id="381" r:id="rId59"/>
    <p:sldId id="382" r:id="rId60"/>
    <p:sldId id="383" r:id="rId61"/>
    <p:sldId id="385" r:id="rId62"/>
    <p:sldId id="386" r:id="rId63"/>
    <p:sldId id="387" r:id="rId64"/>
    <p:sldId id="388" r:id="rId65"/>
    <p:sldId id="389" r:id="rId66"/>
    <p:sldId id="390" r:id="rId67"/>
    <p:sldId id="391" r:id="rId68"/>
    <p:sldId id="392" r:id="rId69"/>
    <p:sldId id="393" r:id="rId70"/>
    <p:sldId id="394" r:id="rId71"/>
    <p:sldId id="411" r:id="rId72"/>
    <p:sldId id="413" r:id="rId73"/>
    <p:sldId id="412" r:id="rId74"/>
    <p:sldId id="414" r:id="rId75"/>
    <p:sldId id="415" r:id="rId76"/>
    <p:sldId id="417" r:id="rId77"/>
    <p:sldId id="416" r:id="rId78"/>
    <p:sldId id="418" r:id="rId79"/>
    <p:sldId id="419" r:id="rId80"/>
    <p:sldId id="420" r:id="rId81"/>
    <p:sldId id="421" r:id="rId82"/>
    <p:sldId id="422" r:id="rId83"/>
    <p:sldId id="423" r:id="rId84"/>
    <p:sldId id="424" r:id="rId85"/>
    <p:sldId id="425" r:id="rId86"/>
    <p:sldId id="427" r:id="rId8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81" autoAdjust="0"/>
    <p:restoredTop sz="94699"/>
  </p:normalViewPr>
  <p:slideViewPr>
    <p:cSldViewPr snapToGrid="0">
      <p:cViewPr varScale="1">
        <p:scale>
          <a:sx n="145" d="100"/>
          <a:sy n="145" d="100"/>
        </p:scale>
        <p:origin x="15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slide" Target="slides/slide82.xml"/><Relationship Id="rId89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slide" Target="slides/slide85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notesMaster" Target="notesMasters/notes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3.pn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3C2D3-5053-4ACC-B4BD-7BCF1F125730}" type="datetimeFigureOut">
              <a:rPr lang="en-GB" smtClean="0"/>
              <a:t>16/11/2023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16929-8E18-41C4-898B-E31318A7C7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443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2923" y="822996"/>
            <a:ext cx="9687379" cy="2972717"/>
          </a:xfrm>
        </p:spPr>
        <p:txBody>
          <a:bodyPr>
            <a:noAutofit/>
          </a:bodyPr>
          <a:lstStyle>
            <a:lvl1pPr algn="l">
              <a:defRPr sz="96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02923" y="4271063"/>
            <a:ext cx="9423171" cy="1367736"/>
          </a:xfrm>
        </p:spPr>
        <p:txBody>
          <a:bodyPr>
            <a:normAutofit/>
          </a:bodyPr>
          <a:lstStyle>
            <a:lvl1pPr marL="0" indent="0" algn="l">
              <a:buNone/>
              <a:defRPr sz="3733">
                <a:solidFill>
                  <a:schemeClr val="tx1"/>
                </a:solidFill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770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3227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3144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528" y="6218337"/>
            <a:ext cx="1472392" cy="430675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/>
        </p:nvSpPr>
        <p:spPr>
          <a:xfrm>
            <a:off x="8868747" y="6420936"/>
            <a:ext cx="3088493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z="1333" smtClean="0"/>
              <a:pPr/>
              <a:t>‹#›</a:t>
            </a:fld>
            <a:endParaRPr lang="en-US" sz="1333" dirty="0"/>
          </a:p>
        </p:txBody>
      </p:sp>
      <p:sp>
        <p:nvSpPr>
          <p:cNvPr id="3" name="TextBox 2"/>
          <p:cNvSpPr txBox="1"/>
          <p:nvPr/>
        </p:nvSpPr>
        <p:spPr>
          <a:xfrm>
            <a:off x="-5320374" y="5582122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37600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278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2"/>
            <a:ext cx="12192000" cy="6857999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484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50808" y="274639"/>
            <a:ext cx="947528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0808" y="1600200"/>
            <a:ext cx="9475285" cy="4648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686" y="6108245"/>
            <a:ext cx="1825177" cy="843232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/>
        </p:nvSpPr>
        <p:spPr>
          <a:xfrm>
            <a:off x="8868747" y="6420936"/>
            <a:ext cx="3088493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z="1333" smtClean="0"/>
              <a:pPr/>
              <a:t>‹#›</a:t>
            </a:fld>
            <a:endParaRPr lang="en-US" sz="1333" dirty="0"/>
          </a:p>
        </p:txBody>
      </p:sp>
      <p:sp>
        <p:nvSpPr>
          <p:cNvPr id="9" name="Rectangle 28"/>
          <p:cNvSpPr>
            <a:spLocks noChangeArrowheads="1"/>
          </p:cNvSpPr>
          <p:nvPr/>
        </p:nvSpPr>
        <p:spPr bwMode="auto">
          <a:xfrm>
            <a:off x="0" y="0"/>
            <a:ext cx="2101845" cy="6865344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121915" tIns="60959" rIns="121915" bIns="60959" anchor="ctr"/>
          <a:lstStyle/>
          <a:p>
            <a:pPr algn="r"/>
            <a:endParaRPr lang="nl-NL" sz="280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686" y="5852440"/>
            <a:ext cx="1825177" cy="112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65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609585" rtl="0" eaLnBrk="1" latinLnBrk="0" hangingPunct="1">
        <a:spcBef>
          <a:spcPct val="0"/>
        </a:spcBef>
        <a:buNone/>
        <a:defRPr sz="48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3733" kern="1200">
          <a:solidFill>
            <a:schemeClr val="tx1"/>
          </a:solidFill>
          <a:latin typeface="Arial"/>
          <a:ea typeface="+mn-ea"/>
          <a:cs typeface="Arial"/>
        </a:defRPr>
      </a:lvl1pPr>
      <a:lvl2pPr marL="990575" indent="-380990" algn="l" defTabSz="609585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3200" kern="1200">
          <a:solidFill>
            <a:schemeClr val="tx1"/>
          </a:solidFill>
          <a:latin typeface="Arial"/>
          <a:ea typeface="+mn-ea"/>
          <a:cs typeface="Arial"/>
        </a:defRPr>
      </a:lvl2pPr>
      <a:lvl3pPr marL="1523962" indent="-304792" algn="l" defTabSz="609585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63206" y="274639"/>
            <a:ext cx="945401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3206" y="1600201"/>
            <a:ext cx="9454017" cy="4820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/>
        </p:nvSpPr>
        <p:spPr>
          <a:xfrm>
            <a:off x="8868747" y="6420936"/>
            <a:ext cx="3088493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z="1333" smtClean="0"/>
              <a:pPr/>
              <a:t>‹#›</a:t>
            </a:fld>
            <a:endParaRPr lang="en-US" sz="1333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165" y="6020096"/>
            <a:ext cx="1472392" cy="57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591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609585" rtl="0" eaLnBrk="1" latinLnBrk="0" hangingPunct="1">
        <a:spcBef>
          <a:spcPct val="0"/>
        </a:spcBef>
        <a:buNone/>
        <a:defRPr sz="48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3733" kern="1200">
          <a:solidFill>
            <a:schemeClr val="tx1"/>
          </a:solidFill>
          <a:latin typeface="Arial"/>
          <a:ea typeface="+mn-ea"/>
          <a:cs typeface="Arial"/>
        </a:defRPr>
      </a:lvl1pPr>
      <a:lvl2pPr marL="990575" indent="-380990" algn="l" defTabSz="609585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3200" kern="1200">
          <a:solidFill>
            <a:schemeClr val="tx1"/>
          </a:solidFill>
          <a:latin typeface="Arial"/>
          <a:ea typeface="+mn-ea"/>
          <a:cs typeface="Arial"/>
        </a:defRPr>
      </a:lvl2pPr>
      <a:lvl3pPr marL="1523962" indent="-304792" algn="l" defTabSz="609585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9BEB-1C8A-41CA-8C3D-D6475DCD37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4621" y="798114"/>
            <a:ext cx="9687379" cy="3535248"/>
          </a:xfrm>
        </p:spPr>
        <p:txBody>
          <a:bodyPr/>
          <a:lstStyle/>
          <a:p>
            <a:r>
              <a:rPr lang="en-GB" sz="6600" dirty="0"/>
              <a:t>Social Scientific Values</a:t>
            </a:r>
            <a:br>
              <a:rPr lang="en-GB" sz="6600" dirty="0"/>
            </a:br>
            <a:r>
              <a:rPr lang="en-GB" sz="4800" dirty="0"/>
              <a:t>MOT1442 Q2</a:t>
            </a:r>
            <a:br>
              <a:rPr lang="en-GB" sz="6600" dirty="0"/>
            </a:b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E7563F-76D7-4093-8B86-B852C528F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2923" y="5016651"/>
            <a:ext cx="9423171" cy="1367736"/>
          </a:xfrm>
        </p:spPr>
        <p:txBody>
          <a:bodyPr>
            <a:normAutofit/>
          </a:bodyPr>
          <a:lstStyle/>
          <a:p>
            <a:r>
              <a:rPr lang="en-GB" sz="3200" dirty="0"/>
              <a:t>Dr Jack Casey</a:t>
            </a:r>
          </a:p>
        </p:txBody>
      </p:sp>
    </p:spTree>
    <p:extLst>
      <p:ext uri="{BB962C8B-B14F-4D97-AF65-F5344CB8AC3E}">
        <p14:creationId xmlns:p14="http://schemas.microsoft.com/office/powerpoint/2010/main" val="2540861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Informal Fallacies – Other Examples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Post hoc ergo propter hoc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Latin: ‘after this, therefore because of this’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‘Because </a:t>
            </a:r>
            <a:r>
              <a:rPr lang="en-US" sz="2267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 </a:t>
            </a: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followed </a:t>
            </a:r>
            <a:r>
              <a:rPr lang="en-US" sz="2267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y, x </a:t>
            </a: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must have been </a:t>
            </a:r>
            <a:r>
              <a:rPr lang="en-US" sz="2267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caused </a:t>
            </a: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by </a:t>
            </a:r>
            <a:r>
              <a:rPr lang="en-US" sz="2267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</a:t>
            </a: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’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Correlation does not imply causation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Example:</a:t>
            </a:r>
          </a:p>
          <a:p>
            <a:pPr lvl="3">
              <a:lnSpc>
                <a:spcPct val="107000"/>
              </a:lnSpc>
              <a:spcAft>
                <a:spcPts val="800"/>
              </a:spcAft>
            </a:pPr>
            <a:r>
              <a:rPr lang="en-US" sz="1734" b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Premise: </a:t>
            </a:r>
            <a:r>
              <a:rPr lang="en-US" sz="1734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 felt sick after I ate all that food last night</a:t>
            </a:r>
          </a:p>
          <a:p>
            <a:pPr lvl="3">
              <a:lnSpc>
                <a:spcPct val="107000"/>
              </a:lnSpc>
              <a:spcAft>
                <a:spcPts val="800"/>
              </a:spcAft>
            </a:pPr>
            <a:r>
              <a:rPr lang="en-US" sz="1734" b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Conclusion: </a:t>
            </a:r>
            <a:r>
              <a:rPr lang="en-US" sz="1734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food must have made me feel ill</a:t>
            </a:r>
          </a:p>
          <a:p>
            <a:pPr lvl="3">
              <a:lnSpc>
                <a:spcPct val="107000"/>
              </a:lnSpc>
              <a:spcAft>
                <a:spcPts val="800"/>
              </a:spcAft>
            </a:pPr>
            <a:endParaRPr lang="en-US" sz="1734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3">
              <a:lnSpc>
                <a:spcPct val="107000"/>
              </a:lnSpc>
              <a:spcAft>
                <a:spcPts val="800"/>
              </a:spcAft>
            </a:pPr>
            <a:r>
              <a:rPr lang="en-US" sz="1734" b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Premise: </a:t>
            </a:r>
            <a:r>
              <a:rPr lang="en-US" sz="1734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Every time I go to the doctor, I get a bad diagnosis</a:t>
            </a:r>
          </a:p>
          <a:p>
            <a:pPr lvl="3">
              <a:lnSpc>
                <a:spcPct val="107000"/>
              </a:lnSpc>
              <a:spcAft>
                <a:spcPts val="800"/>
              </a:spcAft>
            </a:pPr>
            <a:r>
              <a:rPr lang="en-US" sz="1734" b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Conclusion: </a:t>
            </a:r>
            <a:r>
              <a:rPr lang="en-US" sz="1734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 should stop going to the doctor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2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2">
              <a:lnSpc>
                <a:spcPct val="107000"/>
              </a:lnSpc>
              <a:spcAft>
                <a:spcPts val="800"/>
              </a:spcAft>
            </a:pPr>
            <a:endParaRPr lang="en-US" sz="22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2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26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1147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Informal Fallacies – Other Examples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i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Appeal to the law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Conflates illegality with immorality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Just because an act is illegal, doesn’t imply necessarily that that act is immoral (or vice versa)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Examples: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court says it’s legal to not pay your workers, therefore employers have no moral duty to look after them.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Murder is illegal. Taking drugs is illegal. Murder is morally wrong, and therefore so is taking drugs. 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endParaRPr lang="en-US" sz="1734" kern="100" dirty="0">
              <a:latin typeface="Bell MT" panose="02020503060305020303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267" kern="100" dirty="0">
              <a:latin typeface="Bell MT" panose="02020503060305020303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2">
              <a:lnSpc>
                <a:spcPct val="107000"/>
              </a:lnSpc>
              <a:spcAft>
                <a:spcPts val="800"/>
              </a:spcAft>
            </a:pPr>
            <a:endParaRPr lang="en-US" sz="2267" kern="100" dirty="0">
              <a:latin typeface="Bell MT" panose="02020503060305020303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267" kern="100" dirty="0">
              <a:latin typeface="Bell MT" panose="02020503060305020303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2667" kern="100" dirty="0">
              <a:latin typeface="Bell MT" panose="02020503060305020303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effectLst/>
              <a:latin typeface="Bell MT" panose="02020503060305020303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>
              <a:latin typeface="Bell MT" panose="02020503060305020303" pitchFamily="18" charset="0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4826017-D85B-F8A8-2B3A-E73B2D54B0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973" t="36038" r="20231" b="15518"/>
          <a:stretch/>
        </p:blipFill>
        <p:spPr bwMode="auto">
          <a:xfrm>
            <a:off x="253819" y="2915754"/>
            <a:ext cx="2601468" cy="27701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10837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Informal Fallacies – Other Examples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0"/>
            <a:ext cx="8787174" cy="2989498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Appeal to ignorance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Concluding that a proposition is true because there is no evidence against it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 have no evidence that aliens don’t exist, therefore, they do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 have no long-term evidence that vaccines are safe, therefore they are dangerous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 defense secretary Donald Rumsfeld, lead up to the Iraq War, in reference to WMDs (2002):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en-GB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‘Simply because you do not have evidence that something exists does not mean that you have evidence that it doesn't exist’</a:t>
            </a:r>
            <a:endParaRPr lang="en-US" sz="22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26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26" name="Picture 2" descr="Donald Rumsfeld quote: There are known knowns; there are things we know  we...">
            <a:extLst>
              <a:ext uri="{FF2B5EF4-FFF2-40B4-BE49-F238E27FC236}">
                <a16:creationId xmlns:a16="http://schemas.microsoft.com/office/drawing/2014/main" id="{DD7FB98D-AA4E-4279-A408-D96A6C2CE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2543" y="4686275"/>
            <a:ext cx="3507085" cy="1650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517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Informal Fallacies – Other Examples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199"/>
            <a:ext cx="8787174" cy="4847795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Begging the question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Technical term – different from common usage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assume the truth of your conclusion in the premises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Examples: 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‘I’m </a:t>
            </a: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charge because what I say goes!’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‘Opium induces sleep because it has soporific qualities’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‘Multiculturalism will not work because different cultures cannot coexist’</a:t>
            </a:r>
            <a:endParaRPr lang="en-US" sz="2267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3">
              <a:lnSpc>
                <a:spcPct val="107000"/>
              </a:lnSpc>
              <a:spcAft>
                <a:spcPts val="800"/>
              </a:spcAft>
            </a:pPr>
            <a:endParaRPr lang="en-US" sz="1734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2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D7E3938-FF23-5003-0F19-A32B292483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06" t="19703" r="23784" b="56776"/>
          <a:stretch/>
        </p:blipFill>
        <p:spPr bwMode="auto">
          <a:xfrm>
            <a:off x="226435" y="3893573"/>
            <a:ext cx="2670148" cy="1680763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07065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Informal Fallacies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There are numerous informal fallacies, and countless examples of them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Depend on the 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content 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of the argument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Require you to look at the argument content to detect their presence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590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Formal Fallacies – first thing’s first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There is another way of detecting faults with arguments, however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This method only requires we look at the 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structure 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of an argument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Before we look at these fallacies, we first need a methodology for analysing this structure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1755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- Reminder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Take our example from last week, once more: 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Premise 1. If today is Thursday, then tomorrow it will be Friday. 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Premise 2. Today is Thursday. 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Conclusion. Tomorrow, it will be Friday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339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- Reminder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This argument is </a:t>
            </a:r>
            <a:r>
              <a:rPr lang="en-GB" i="1" dirty="0"/>
              <a:t>valid</a:t>
            </a:r>
            <a:r>
              <a:rPr lang="en-GB" dirty="0"/>
              <a:t>. An argument is valid </a:t>
            </a:r>
            <a:r>
              <a:rPr lang="en-GB" i="1" dirty="0"/>
              <a:t>if and only if </a:t>
            </a:r>
            <a:r>
              <a:rPr lang="en-GB" dirty="0"/>
              <a:t>the truth of the premises entail the truth of the conclusion. What that means is, </a:t>
            </a:r>
            <a:r>
              <a:rPr lang="en-GB" i="1" dirty="0"/>
              <a:t>if </a:t>
            </a:r>
            <a:r>
              <a:rPr lang="en-GB" dirty="0"/>
              <a:t>the premises are true, the conclusion </a:t>
            </a:r>
            <a:r>
              <a:rPr lang="en-GB" i="1" dirty="0"/>
              <a:t>must </a:t>
            </a:r>
            <a:r>
              <a:rPr lang="en-GB" dirty="0"/>
              <a:t>be true. </a:t>
            </a:r>
          </a:p>
          <a:p>
            <a:pPr lvl="1"/>
            <a:r>
              <a:rPr lang="en-GB" dirty="0"/>
              <a:t>Premise 1. If today is Thursday, then tomorrow it will be Friday. </a:t>
            </a:r>
          </a:p>
          <a:p>
            <a:pPr lvl="1"/>
            <a:r>
              <a:rPr lang="en-GB" dirty="0"/>
              <a:t>Premise 2. Today is Thursday. </a:t>
            </a:r>
          </a:p>
          <a:p>
            <a:pPr lvl="1"/>
            <a:r>
              <a:rPr lang="en-GB" dirty="0"/>
              <a:t>Conclusion. Tomorrow, it will be Friday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2398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- Validity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An argument </a:t>
            </a:r>
            <a:r>
              <a:rPr lang="en-GB" b="1" i="1" dirty="0"/>
              <a:t>can still be valid</a:t>
            </a:r>
            <a:r>
              <a:rPr lang="en-GB" dirty="0"/>
              <a:t>, even if the premises are </a:t>
            </a:r>
            <a:r>
              <a:rPr lang="en-GB" b="1" i="1" dirty="0"/>
              <a:t>actually false</a:t>
            </a:r>
            <a:r>
              <a:rPr lang="en-GB" dirty="0"/>
              <a:t>. </a:t>
            </a:r>
          </a:p>
          <a:p>
            <a:r>
              <a:rPr lang="en-GB" dirty="0"/>
              <a:t>As long as it’s the case that, </a:t>
            </a:r>
            <a:r>
              <a:rPr lang="en-GB" i="1" u="sng" dirty="0"/>
              <a:t>if</a:t>
            </a:r>
            <a:r>
              <a:rPr lang="en-GB" i="1" dirty="0"/>
              <a:t> they are true</a:t>
            </a:r>
            <a:r>
              <a:rPr lang="en-GB" dirty="0"/>
              <a:t>, the conclusion would </a:t>
            </a:r>
            <a:r>
              <a:rPr lang="en-GB" i="1" u="sng" dirty="0"/>
              <a:t>have</a:t>
            </a:r>
            <a:r>
              <a:rPr lang="en-GB" i="1" dirty="0"/>
              <a:t> to be true</a:t>
            </a:r>
            <a:r>
              <a:rPr lang="en-GB" dirty="0"/>
              <a:t>, then the argument is valid. </a:t>
            </a:r>
          </a:p>
          <a:p>
            <a:pPr lvl="1"/>
            <a:r>
              <a:rPr lang="en-GB" dirty="0"/>
              <a:t>Premise 1. If today is Wednesday, then tomorrow it will be Thursday. </a:t>
            </a:r>
          </a:p>
          <a:p>
            <a:pPr lvl="1"/>
            <a:r>
              <a:rPr lang="en-GB" dirty="0"/>
              <a:t>Premise 2. Today is Wednesday. </a:t>
            </a:r>
          </a:p>
          <a:p>
            <a:pPr lvl="1"/>
            <a:r>
              <a:rPr lang="en-GB" dirty="0"/>
              <a:t>Conclusion. Tomorrow, it will be Thursday.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3570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- Validity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When an argument is </a:t>
            </a:r>
            <a:r>
              <a:rPr lang="en-GB" i="1" dirty="0"/>
              <a:t>valid, </a:t>
            </a:r>
            <a:r>
              <a:rPr lang="en-GB" b="1" i="1" u="sng" dirty="0"/>
              <a:t>and</a:t>
            </a:r>
            <a:r>
              <a:rPr lang="en-GB" dirty="0"/>
              <a:t> the premises are </a:t>
            </a:r>
            <a:r>
              <a:rPr lang="en-GB" i="1" dirty="0"/>
              <a:t>true</a:t>
            </a:r>
            <a:r>
              <a:rPr lang="en-GB" dirty="0"/>
              <a:t>, the argument is </a:t>
            </a:r>
            <a:r>
              <a:rPr lang="en-GB" i="1" dirty="0"/>
              <a:t>sound. </a:t>
            </a:r>
          </a:p>
          <a:p>
            <a:pPr lvl="1"/>
            <a:r>
              <a:rPr lang="en-GB" dirty="0"/>
              <a:t>Premise 1: If today is Thursday, then tomorrow is Friday.</a:t>
            </a:r>
          </a:p>
          <a:p>
            <a:pPr lvl="1"/>
            <a:r>
              <a:rPr lang="en-GB" dirty="0"/>
              <a:t>Premise 2: Today is Thursday.</a:t>
            </a:r>
          </a:p>
          <a:p>
            <a:pPr lvl="1"/>
            <a:r>
              <a:rPr lang="en-GB" dirty="0"/>
              <a:t>Conclusion: Tomorrow is Friday.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8345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Last week we looked at an overview of philosophy of science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Reasoning is core to science 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philosophy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This week, we’re looking at reasoning in formal argumentation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1899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Translating sentences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First of all, we translate the sentences of an argument into symbolic form. We’ll let the letters </a:t>
            </a:r>
            <a:r>
              <a:rPr lang="en-GB" i="1" dirty="0"/>
              <a:t>p </a:t>
            </a:r>
            <a:r>
              <a:rPr lang="en-GB" dirty="0"/>
              <a:t>and </a:t>
            </a:r>
            <a:r>
              <a:rPr lang="en-GB" i="1" dirty="0"/>
              <a:t>q </a:t>
            </a:r>
            <a:r>
              <a:rPr lang="en-GB" dirty="0"/>
              <a:t>stand for whole sentences. </a:t>
            </a:r>
          </a:p>
          <a:p>
            <a:r>
              <a:rPr lang="en-GB" dirty="0"/>
              <a:t>So, to take our earlier example:</a:t>
            </a:r>
          </a:p>
          <a:p>
            <a:pPr lvl="1"/>
            <a:r>
              <a:rPr lang="en-GB" dirty="0"/>
              <a:t>P1. If </a:t>
            </a:r>
            <a:r>
              <a:rPr lang="en-GB" dirty="0">
                <a:solidFill>
                  <a:srgbClr val="92D050"/>
                </a:solidFill>
              </a:rPr>
              <a:t>today is Thursday</a:t>
            </a:r>
            <a:r>
              <a:rPr lang="en-GB" dirty="0"/>
              <a:t>, then </a:t>
            </a:r>
            <a:r>
              <a:rPr lang="en-GB" dirty="0">
                <a:solidFill>
                  <a:srgbClr val="00B0F0"/>
                </a:solidFill>
              </a:rPr>
              <a:t>tomorrow is Friday</a:t>
            </a:r>
          </a:p>
          <a:p>
            <a:pPr lvl="1"/>
            <a:r>
              <a:rPr lang="en-GB" dirty="0"/>
              <a:t>P2. </a:t>
            </a:r>
            <a:r>
              <a:rPr lang="en-GB" dirty="0">
                <a:solidFill>
                  <a:srgbClr val="92D050"/>
                </a:solidFill>
              </a:rPr>
              <a:t>Today is Thursday</a:t>
            </a:r>
          </a:p>
          <a:p>
            <a:pPr lvl="1"/>
            <a:r>
              <a:rPr lang="en-GB" dirty="0"/>
              <a:t>C. </a:t>
            </a:r>
            <a:r>
              <a:rPr lang="en-GB" dirty="0">
                <a:solidFill>
                  <a:srgbClr val="00B0F0"/>
                </a:solidFill>
              </a:rPr>
              <a:t>Tomorrow is Friday</a:t>
            </a:r>
          </a:p>
          <a:p>
            <a:r>
              <a:rPr lang="en-GB" dirty="0"/>
              <a:t>We’ll translate this to:</a:t>
            </a:r>
          </a:p>
          <a:p>
            <a:pPr lvl="1"/>
            <a:r>
              <a:rPr lang="en-GB" dirty="0"/>
              <a:t>P1. If </a:t>
            </a:r>
            <a:r>
              <a:rPr lang="en-GB" i="1" dirty="0">
                <a:solidFill>
                  <a:srgbClr val="92D050"/>
                </a:solidFill>
              </a:rPr>
              <a:t>p</a:t>
            </a:r>
            <a:r>
              <a:rPr lang="en-GB" i="1" dirty="0"/>
              <a:t>, </a:t>
            </a:r>
            <a:r>
              <a:rPr lang="en-GB" dirty="0"/>
              <a:t>then </a:t>
            </a:r>
            <a:r>
              <a:rPr lang="en-GB" i="1" dirty="0">
                <a:solidFill>
                  <a:srgbClr val="00B0F0"/>
                </a:solidFill>
              </a:rPr>
              <a:t>q</a:t>
            </a:r>
          </a:p>
          <a:p>
            <a:pPr lvl="1"/>
            <a:r>
              <a:rPr lang="en-GB" dirty="0"/>
              <a:t>P2</a:t>
            </a:r>
            <a:r>
              <a:rPr lang="en-GB" i="1" dirty="0"/>
              <a:t>. </a:t>
            </a:r>
            <a:r>
              <a:rPr lang="en-GB" i="1" dirty="0">
                <a:solidFill>
                  <a:srgbClr val="92D050"/>
                </a:solidFill>
              </a:rPr>
              <a:t>p</a:t>
            </a:r>
          </a:p>
          <a:p>
            <a:pPr lvl="1"/>
            <a:r>
              <a:rPr lang="en-GB" i="1" dirty="0"/>
              <a:t>C. </a:t>
            </a:r>
            <a:r>
              <a:rPr lang="en-GB" i="1" dirty="0">
                <a:solidFill>
                  <a:srgbClr val="00B0F0"/>
                </a:solidFill>
              </a:rPr>
              <a:t>q</a:t>
            </a:r>
            <a:endParaRPr lang="en-GB" dirty="0">
              <a:solidFill>
                <a:srgbClr val="00B0F0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4740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Logical Connectives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0"/>
            <a:ext cx="9475285" cy="2257977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There were some extra parts we didn’t translate (namely, the </a:t>
            </a:r>
            <a:r>
              <a:rPr lang="en-GB" i="1" dirty="0"/>
              <a:t>if… then… </a:t>
            </a:r>
            <a:r>
              <a:rPr lang="en-GB" dirty="0"/>
              <a:t>part). </a:t>
            </a:r>
          </a:p>
          <a:p>
            <a:r>
              <a:rPr lang="en-GB" dirty="0"/>
              <a:t>We then have to translate the </a:t>
            </a:r>
            <a:r>
              <a:rPr lang="en-GB" i="1" dirty="0"/>
              <a:t>connectives </a:t>
            </a:r>
            <a:r>
              <a:rPr lang="en-GB" dirty="0"/>
              <a:t>(i.e., the parts that connect sentences in arguments). </a:t>
            </a:r>
          </a:p>
          <a:p>
            <a:r>
              <a:rPr lang="en-GB" dirty="0"/>
              <a:t>There are 5 logical connectives in propositional logic. These translate as follows:</a:t>
            </a:r>
            <a:br>
              <a:rPr lang="en-US" dirty="0"/>
            </a:br>
            <a:endParaRPr lang="en-GB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F87E158-1B4D-4343-ACD6-D6470158C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8842236"/>
              </p:ext>
            </p:extLst>
          </p:nvPr>
        </p:nvGraphicFramePr>
        <p:xfrm>
          <a:off x="3194172" y="3840161"/>
          <a:ext cx="81280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66464474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7998147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English connective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Logical connective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80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 or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624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 and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998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If P then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38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P, if and only if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⟷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164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Not-P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96765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C7155C3-EBFD-E52B-984C-662F977D9715}"/>
              </a:ext>
            </a:extLst>
          </p:cNvPr>
          <p:cNvSpPr txBox="1"/>
          <p:nvPr/>
        </p:nvSpPr>
        <p:spPr>
          <a:xfrm>
            <a:off x="-204158" y="2997924"/>
            <a:ext cx="2342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dirty="0">
                <a:solidFill>
                  <a:schemeClr val="bg1"/>
                </a:solidFill>
              </a:rPr>
              <a:t>P1. If </a:t>
            </a:r>
            <a:r>
              <a:rPr lang="en-GB" i="1" dirty="0">
                <a:solidFill>
                  <a:srgbClr val="92D050"/>
                </a:solidFill>
              </a:rPr>
              <a:t>p</a:t>
            </a:r>
            <a:r>
              <a:rPr lang="en-GB" i="1" dirty="0">
                <a:solidFill>
                  <a:schemeClr val="bg1"/>
                </a:solidFill>
              </a:rPr>
              <a:t>, </a:t>
            </a:r>
            <a:r>
              <a:rPr lang="en-GB" dirty="0">
                <a:solidFill>
                  <a:schemeClr val="bg1"/>
                </a:solidFill>
              </a:rPr>
              <a:t>then </a:t>
            </a:r>
            <a:r>
              <a:rPr lang="en-GB" i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q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P2</a:t>
            </a:r>
            <a:r>
              <a:rPr lang="en-GB" i="1" dirty="0">
                <a:solidFill>
                  <a:schemeClr val="bg1"/>
                </a:solidFill>
              </a:rPr>
              <a:t>. </a:t>
            </a:r>
            <a:r>
              <a:rPr lang="en-GB" i="1" dirty="0">
                <a:solidFill>
                  <a:srgbClr val="92D050"/>
                </a:solidFill>
              </a:rPr>
              <a:t>p</a:t>
            </a:r>
          </a:p>
          <a:p>
            <a:pPr lvl="1"/>
            <a:r>
              <a:rPr lang="en-GB" i="1" dirty="0">
                <a:solidFill>
                  <a:schemeClr val="bg1"/>
                </a:solidFill>
              </a:rPr>
              <a:t>C. </a:t>
            </a:r>
            <a:r>
              <a:rPr lang="en-GB" i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q</a:t>
            </a:r>
            <a:endParaRPr lang="en-GB" dirty="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892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Logical Connectives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0"/>
            <a:ext cx="9475285" cy="2257977"/>
          </a:xfrm>
        </p:spPr>
        <p:txBody>
          <a:bodyPr>
            <a:normAutofit fontScale="47500" lnSpcReduction="20000"/>
          </a:bodyPr>
          <a:lstStyle/>
          <a:p>
            <a:r>
              <a:rPr lang="en-GB" dirty="0"/>
              <a:t>So, to translate our earlier example:</a:t>
            </a:r>
          </a:p>
          <a:p>
            <a:pPr lvl="1"/>
            <a:r>
              <a:rPr lang="en-GB" dirty="0"/>
              <a:t>P1. If </a:t>
            </a:r>
            <a:r>
              <a:rPr lang="en-GB" dirty="0">
                <a:solidFill>
                  <a:srgbClr val="92D050"/>
                </a:solidFill>
              </a:rPr>
              <a:t>p</a:t>
            </a:r>
            <a:r>
              <a:rPr lang="en-GB" dirty="0"/>
              <a:t>, then </a:t>
            </a:r>
            <a:r>
              <a:rPr lang="en-GB" dirty="0">
                <a:solidFill>
                  <a:srgbClr val="00B0F0"/>
                </a:solidFill>
              </a:rPr>
              <a:t>q</a:t>
            </a:r>
          </a:p>
          <a:p>
            <a:pPr lvl="1"/>
            <a:r>
              <a:rPr lang="en-US" dirty="0"/>
              <a:t>P2. </a:t>
            </a:r>
            <a:r>
              <a:rPr lang="en-US" dirty="0">
                <a:solidFill>
                  <a:srgbClr val="92D050"/>
                </a:solidFill>
              </a:rPr>
              <a:t>p</a:t>
            </a:r>
          </a:p>
          <a:p>
            <a:pPr lvl="1"/>
            <a:r>
              <a:rPr lang="en-US" dirty="0"/>
              <a:t>C. </a:t>
            </a:r>
            <a:r>
              <a:rPr lang="en-US" dirty="0">
                <a:solidFill>
                  <a:srgbClr val="00B0F0"/>
                </a:solidFill>
              </a:rPr>
              <a:t>q</a:t>
            </a:r>
          </a:p>
          <a:p>
            <a:r>
              <a:rPr lang="en-US" dirty="0"/>
              <a:t>This becomes:</a:t>
            </a:r>
          </a:p>
          <a:p>
            <a:pPr lvl="1"/>
            <a:r>
              <a:rPr lang="en-US" dirty="0"/>
              <a:t>P1. </a:t>
            </a:r>
            <a:r>
              <a:rPr lang="en-US" dirty="0">
                <a:solidFill>
                  <a:srgbClr val="92D050"/>
                </a:solidFill>
              </a:rPr>
              <a:t>p</a:t>
            </a:r>
            <a:r>
              <a:rPr lang="en-US" dirty="0"/>
              <a:t> </a:t>
            </a:r>
            <a:r>
              <a:rPr lang="en-US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→ </a:t>
            </a:r>
            <a:r>
              <a:rPr lang="en-US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q</a:t>
            </a:r>
          </a:p>
          <a:p>
            <a:pPr lvl="1"/>
            <a:r>
              <a:rPr lang="en-US" dirty="0"/>
              <a:t>P2. </a:t>
            </a:r>
            <a:r>
              <a:rPr lang="en-US" dirty="0">
                <a:solidFill>
                  <a:srgbClr val="92D050"/>
                </a:solidFill>
              </a:rPr>
              <a:t>p</a:t>
            </a:r>
          </a:p>
          <a:p>
            <a:pPr lvl="1"/>
            <a:r>
              <a:rPr lang="en-US" dirty="0"/>
              <a:t>C. </a:t>
            </a:r>
            <a:r>
              <a:rPr lang="en-US" dirty="0">
                <a:solidFill>
                  <a:srgbClr val="00B0F0"/>
                </a:solidFill>
              </a:rPr>
              <a:t>q</a:t>
            </a:r>
            <a:br>
              <a:rPr lang="en-US" dirty="0"/>
            </a:br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82D1994-9DB8-46C3-8624-034E5AD71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6900010"/>
              </p:ext>
            </p:extLst>
          </p:nvPr>
        </p:nvGraphicFramePr>
        <p:xfrm>
          <a:off x="3176475" y="3788332"/>
          <a:ext cx="81280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66464474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7998147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English connective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Logical connective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80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 or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624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 and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998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If P then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38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P, if and only if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⟷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164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Not-P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967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8611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Logical Connectives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0"/>
            <a:ext cx="9475285" cy="2257977"/>
          </a:xfrm>
        </p:spPr>
        <p:txBody>
          <a:bodyPr>
            <a:normAutofit fontScale="47500" lnSpcReduction="20000"/>
          </a:bodyPr>
          <a:lstStyle/>
          <a:p>
            <a:r>
              <a:rPr lang="en-GB" dirty="0"/>
              <a:t>So, to translate our earlier example:</a:t>
            </a:r>
          </a:p>
          <a:p>
            <a:pPr lvl="1"/>
            <a:r>
              <a:rPr lang="en-GB" dirty="0"/>
              <a:t>P1. If </a:t>
            </a:r>
            <a:r>
              <a:rPr lang="en-GB" dirty="0">
                <a:solidFill>
                  <a:srgbClr val="92D050"/>
                </a:solidFill>
              </a:rPr>
              <a:t>p</a:t>
            </a:r>
            <a:r>
              <a:rPr lang="en-GB" dirty="0"/>
              <a:t>, then </a:t>
            </a:r>
            <a:r>
              <a:rPr lang="en-GB" dirty="0">
                <a:solidFill>
                  <a:srgbClr val="00B0F0"/>
                </a:solidFill>
              </a:rPr>
              <a:t>q</a:t>
            </a:r>
          </a:p>
          <a:p>
            <a:pPr lvl="1"/>
            <a:r>
              <a:rPr lang="en-US" dirty="0"/>
              <a:t>P2. </a:t>
            </a:r>
            <a:r>
              <a:rPr lang="en-US" dirty="0">
                <a:solidFill>
                  <a:srgbClr val="92D050"/>
                </a:solidFill>
              </a:rPr>
              <a:t>p</a:t>
            </a:r>
          </a:p>
          <a:p>
            <a:pPr lvl="1"/>
            <a:r>
              <a:rPr lang="en-US" dirty="0"/>
              <a:t>C. </a:t>
            </a:r>
            <a:r>
              <a:rPr lang="en-US" dirty="0">
                <a:solidFill>
                  <a:srgbClr val="00B0F0"/>
                </a:solidFill>
              </a:rPr>
              <a:t>q</a:t>
            </a:r>
          </a:p>
          <a:p>
            <a:r>
              <a:rPr lang="en-US" dirty="0"/>
              <a:t>This becomes:</a:t>
            </a:r>
          </a:p>
          <a:p>
            <a:pPr lvl="1"/>
            <a:r>
              <a:rPr lang="en-US" dirty="0"/>
              <a:t>P1. </a:t>
            </a:r>
            <a:r>
              <a:rPr lang="en-US" dirty="0">
                <a:solidFill>
                  <a:srgbClr val="92D050"/>
                </a:solidFill>
              </a:rPr>
              <a:t>p</a:t>
            </a:r>
            <a:r>
              <a:rPr lang="en-US" dirty="0"/>
              <a:t> </a:t>
            </a:r>
            <a:r>
              <a:rPr lang="en-US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→ </a:t>
            </a:r>
            <a:r>
              <a:rPr lang="en-US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q</a:t>
            </a:r>
          </a:p>
          <a:p>
            <a:pPr lvl="1"/>
            <a:r>
              <a:rPr lang="en-US" dirty="0"/>
              <a:t>P2. </a:t>
            </a:r>
            <a:r>
              <a:rPr lang="en-US" dirty="0">
                <a:solidFill>
                  <a:srgbClr val="92D050"/>
                </a:solidFill>
              </a:rPr>
              <a:t>p</a:t>
            </a:r>
          </a:p>
          <a:p>
            <a:pPr lvl="1"/>
            <a:r>
              <a:rPr lang="en-US" dirty="0"/>
              <a:t>C. </a:t>
            </a:r>
            <a:r>
              <a:rPr lang="en-US" dirty="0">
                <a:solidFill>
                  <a:srgbClr val="00B0F0"/>
                </a:solidFill>
              </a:rPr>
              <a:t>q</a:t>
            </a:r>
            <a:br>
              <a:rPr lang="en-US" dirty="0"/>
            </a:br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82D1994-9DB8-46C3-8624-034E5AD71D03}"/>
              </a:ext>
            </a:extLst>
          </p:cNvPr>
          <p:cNvGraphicFramePr>
            <a:graphicFrameLocks noGrp="1"/>
          </p:cNvGraphicFramePr>
          <p:nvPr/>
        </p:nvGraphicFramePr>
        <p:xfrm>
          <a:off x="3176475" y="3788332"/>
          <a:ext cx="81280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66464474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7998147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English connective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Logical connective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80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 or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624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 and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998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If P then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38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P, if and only if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⟷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164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Not-P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967653"/>
                  </a:ext>
                </a:extLst>
              </a:tr>
            </a:tbl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19B91167-F49D-A7A0-D080-641AB1C8281D}"/>
              </a:ext>
            </a:extLst>
          </p:cNvPr>
          <p:cNvSpPr/>
          <p:nvPr/>
        </p:nvSpPr>
        <p:spPr>
          <a:xfrm>
            <a:off x="3704795" y="1887794"/>
            <a:ext cx="1026488" cy="230074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A398A1-6212-487A-E16E-865A1EF6BC6E}"/>
              </a:ext>
            </a:extLst>
          </p:cNvPr>
          <p:cNvSpPr/>
          <p:nvPr/>
        </p:nvSpPr>
        <p:spPr>
          <a:xfrm>
            <a:off x="3176475" y="5085245"/>
            <a:ext cx="5225846" cy="613532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495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Logical Connectives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0"/>
            <a:ext cx="9475285" cy="2257977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Let's translate another, more complicated example:</a:t>
            </a:r>
          </a:p>
          <a:p>
            <a:endParaRPr lang="en-GB" dirty="0"/>
          </a:p>
          <a:p>
            <a:pPr lvl="1"/>
            <a:r>
              <a:rPr lang="en-US" dirty="0"/>
              <a:t>P1. If it’s raining, then I’m not happy. </a:t>
            </a:r>
          </a:p>
          <a:p>
            <a:pPr lvl="1"/>
            <a:r>
              <a:rPr lang="en-US" dirty="0"/>
              <a:t>P2. It’s raining, and I’m wearing a raincoat.</a:t>
            </a:r>
          </a:p>
          <a:p>
            <a:pPr lvl="1"/>
            <a:r>
              <a:rPr lang="en-US" dirty="0"/>
              <a:t>C. I’m not happy. </a:t>
            </a:r>
            <a:br>
              <a:rPr lang="en-US" dirty="0"/>
            </a:br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82D1994-9DB8-46C3-8624-034E5AD71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699398"/>
              </p:ext>
            </p:extLst>
          </p:nvPr>
        </p:nvGraphicFramePr>
        <p:xfrm>
          <a:off x="8565862" y="3658545"/>
          <a:ext cx="3352146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073">
                  <a:extLst>
                    <a:ext uri="{9D8B030D-6E8A-4147-A177-3AD203B41FA5}">
                      <a16:colId xmlns:a16="http://schemas.microsoft.com/office/drawing/2014/main" val="664644745"/>
                    </a:ext>
                  </a:extLst>
                </a:gridCol>
                <a:gridCol w="1676073">
                  <a:extLst>
                    <a:ext uri="{9D8B030D-6E8A-4147-A177-3AD203B41FA5}">
                      <a16:colId xmlns:a16="http://schemas.microsoft.com/office/drawing/2014/main" val="799814718"/>
                    </a:ext>
                  </a:extLst>
                </a:gridCol>
              </a:tblGrid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English connective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Logical connective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80812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 or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624223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 and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998953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If P then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38295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P, if and only if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⟷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164106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Not-P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967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98601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Logical Connectives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9" y="1600200"/>
            <a:ext cx="6215054" cy="5119165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First of all, substitute sentences for letters:</a:t>
            </a:r>
          </a:p>
          <a:p>
            <a:endParaRPr lang="en-GB" dirty="0"/>
          </a:p>
          <a:p>
            <a:pPr lvl="1"/>
            <a:r>
              <a:rPr lang="en-US" dirty="0"/>
              <a:t>P1. If </a:t>
            </a:r>
            <a:r>
              <a:rPr lang="en-US" dirty="0">
                <a:solidFill>
                  <a:srgbClr val="92D050"/>
                </a:solidFill>
              </a:rPr>
              <a:t>it’s raining</a:t>
            </a:r>
            <a:r>
              <a:rPr lang="en-US" dirty="0"/>
              <a:t>, then </a:t>
            </a:r>
            <a:r>
              <a:rPr lang="en-US" dirty="0">
                <a:solidFill>
                  <a:srgbClr val="00B0F0"/>
                </a:solidFill>
              </a:rPr>
              <a:t>I’m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>
                <a:solidFill>
                  <a:srgbClr val="00B0F0"/>
                </a:solidFill>
              </a:rPr>
              <a:t> happy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P2. </a:t>
            </a:r>
            <a:r>
              <a:rPr lang="en-US" dirty="0">
                <a:solidFill>
                  <a:srgbClr val="92D050"/>
                </a:solidFill>
              </a:rPr>
              <a:t>It’s raining</a:t>
            </a:r>
            <a:r>
              <a:rPr lang="en-US" dirty="0"/>
              <a:t>, and </a:t>
            </a: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I’m wearing a raincoat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C. </a:t>
            </a:r>
            <a:r>
              <a:rPr lang="en-US" dirty="0">
                <a:solidFill>
                  <a:srgbClr val="00B0F0"/>
                </a:solidFill>
              </a:rPr>
              <a:t>I’m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>
                <a:solidFill>
                  <a:srgbClr val="00B0F0"/>
                </a:solidFill>
              </a:rPr>
              <a:t> happy</a:t>
            </a:r>
            <a:r>
              <a:rPr lang="en-US" dirty="0"/>
              <a:t>. </a:t>
            </a:r>
          </a:p>
          <a:p>
            <a:pPr marL="609585" lvl="1" indent="0">
              <a:buNone/>
            </a:pPr>
            <a:endParaRPr lang="en-US" dirty="0"/>
          </a:p>
          <a:p>
            <a:r>
              <a:rPr lang="en-US" dirty="0"/>
              <a:t>Becomes: 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P1. If </a:t>
            </a:r>
            <a:r>
              <a:rPr lang="en-US" dirty="0">
                <a:solidFill>
                  <a:srgbClr val="92D050"/>
                </a:solidFill>
              </a:rPr>
              <a:t>p</a:t>
            </a:r>
            <a:r>
              <a:rPr lang="en-US" dirty="0"/>
              <a:t>, then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-</a:t>
            </a:r>
            <a:r>
              <a:rPr lang="en-US" dirty="0">
                <a:solidFill>
                  <a:srgbClr val="00B0F0"/>
                </a:solidFill>
              </a:rPr>
              <a:t>q</a:t>
            </a:r>
          </a:p>
          <a:p>
            <a:pPr lvl="1"/>
            <a:r>
              <a:rPr lang="en-US" dirty="0"/>
              <a:t>P2. </a:t>
            </a:r>
            <a:r>
              <a:rPr lang="en-US" dirty="0">
                <a:solidFill>
                  <a:srgbClr val="92D050"/>
                </a:solidFill>
              </a:rPr>
              <a:t>p</a:t>
            </a:r>
            <a:r>
              <a:rPr lang="en-US" dirty="0"/>
              <a:t> and </a:t>
            </a: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r</a:t>
            </a:r>
          </a:p>
          <a:p>
            <a:pPr lvl="1"/>
            <a:r>
              <a:rPr lang="en-US" dirty="0"/>
              <a:t>C.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-</a:t>
            </a:r>
            <a:r>
              <a:rPr lang="en-US" dirty="0">
                <a:solidFill>
                  <a:srgbClr val="00B0F0"/>
                </a:solidFill>
              </a:rPr>
              <a:t>q</a:t>
            </a:r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82D1994-9DB8-46C3-8624-034E5AD71D03}"/>
              </a:ext>
            </a:extLst>
          </p:cNvPr>
          <p:cNvGraphicFramePr>
            <a:graphicFrameLocks noGrp="1"/>
          </p:cNvGraphicFramePr>
          <p:nvPr/>
        </p:nvGraphicFramePr>
        <p:xfrm>
          <a:off x="8565862" y="3658545"/>
          <a:ext cx="3352146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073">
                  <a:extLst>
                    <a:ext uri="{9D8B030D-6E8A-4147-A177-3AD203B41FA5}">
                      <a16:colId xmlns:a16="http://schemas.microsoft.com/office/drawing/2014/main" val="664644745"/>
                    </a:ext>
                  </a:extLst>
                </a:gridCol>
                <a:gridCol w="1676073">
                  <a:extLst>
                    <a:ext uri="{9D8B030D-6E8A-4147-A177-3AD203B41FA5}">
                      <a16:colId xmlns:a16="http://schemas.microsoft.com/office/drawing/2014/main" val="799814718"/>
                    </a:ext>
                  </a:extLst>
                </a:gridCol>
              </a:tblGrid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English connective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Logical connective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80812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 or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624223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 and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998953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If P then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38295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P, if and only if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⟷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164106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Not-P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967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36584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Logical Connectives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9" y="1600200"/>
            <a:ext cx="6215054" cy="511916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And now, substitute the English connectives for logical operators: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P1.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If</a:t>
            </a:r>
            <a:r>
              <a:rPr lang="en-US" dirty="0"/>
              <a:t> p,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then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-q</a:t>
            </a:r>
          </a:p>
          <a:p>
            <a:pPr lvl="1"/>
            <a:r>
              <a:rPr lang="en-US" dirty="0"/>
              <a:t>P2. p </a:t>
            </a:r>
            <a:r>
              <a:rPr lang="en-US" dirty="0">
                <a:solidFill>
                  <a:srgbClr val="92D050"/>
                </a:solidFill>
              </a:rPr>
              <a:t>and</a:t>
            </a:r>
            <a:r>
              <a:rPr lang="en-US" dirty="0"/>
              <a:t> r</a:t>
            </a:r>
          </a:p>
          <a:p>
            <a:pPr lvl="1"/>
            <a:r>
              <a:rPr lang="en-US" dirty="0"/>
              <a:t>C.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-q</a:t>
            </a:r>
          </a:p>
          <a:p>
            <a:endParaRPr lang="en-US" dirty="0"/>
          </a:p>
          <a:p>
            <a:r>
              <a:rPr lang="en-US" dirty="0"/>
              <a:t>Becomes: 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P1. p </a:t>
            </a:r>
            <a:r>
              <a:rPr lang="en-US" sz="3467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→</a:t>
            </a:r>
            <a:r>
              <a:rPr lang="en-US" sz="3467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3467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¬</a:t>
            </a:r>
            <a:r>
              <a:rPr lang="en-US" sz="3467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q</a:t>
            </a:r>
          </a:p>
          <a:p>
            <a:pPr lvl="1"/>
            <a:r>
              <a:rPr lang="en-US" dirty="0"/>
              <a:t>P2. p </a:t>
            </a:r>
            <a:r>
              <a:rPr lang="en-US" sz="3467" i="0" dirty="0"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∧</a:t>
            </a:r>
            <a:r>
              <a:rPr lang="en-US" sz="3467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r</a:t>
            </a:r>
          </a:p>
          <a:p>
            <a:pPr lvl="1"/>
            <a:r>
              <a:rPr lang="en-US" sz="3467" dirty="0">
                <a:solidFill>
                  <a:srgbClr val="202122"/>
                </a:solidFill>
                <a:latin typeface="Arial" panose="020B0604020202020204" pitchFamily="34" charset="0"/>
              </a:rPr>
              <a:t>C. </a:t>
            </a:r>
            <a:r>
              <a:rPr lang="en-US" sz="3467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¬</a:t>
            </a:r>
            <a:r>
              <a:rPr lang="en-US" sz="3467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q</a:t>
            </a:r>
            <a:br>
              <a:rPr lang="en-US" dirty="0"/>
            </a:br>
            <a:endParaRPr lang="en-US" dirty="0"/>
          </a:p>
          <a:p>
            <a:r>
              <a:rPr lang="en-US" dirty="0"/>
              <a:t>Bonus: is this valid or invalid?</a:t>
            </a:r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82D1994-9DB8-46C3-8624-034E5AD71D03}"/>
              </a:ext>
            </a:extLst>
          </p:cNvPr>
          <p:cNvGraphicFramePr>
            <a:graphicFrameLocks noGrp="1"/>
          </p:cNvGraphicFramePr>
          <p:nvPr/>
        </p:nvGraphicFramePr>
        <p:xfrm>
          <a:off x="8565862" y="3658545"/>
          <a:ext cx="3352146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073">
                  <a:extLst>
                    <a:ext uri="{9D8B030D-6E8A-4147-A177-3AD203B41FA5}">
                      <a16:colId xmlns:a16="http://schemas.microsoft.com/office/drawing/2014/main" val="664644745"/>
                    </a:ext>
                  </a:extLst>
                </a:gridCol>
                <a:gridCol w="1676073">
                  <a:extLst>
                    <a:ext uri="{9D8B030D-6E8A-4147-A177-3AD203B41FA5}">
                      <a16:colId xmlns:a16="http://schemas.microsoft.com/office/drawing/2014/main" val="799814718"/>
                    </a:ext>
                  </a:extLst>
                </a:gridCol>
              </a:tblGrid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English connective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Logical connective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80812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 or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624223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 and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998953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If P then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38295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P, if and only if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⟷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164106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Not-P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967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1798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- Validity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9" y="1600200"/>
            <a:ext cx="6215054" cy="5119165"/>
          </a:xfrm>
        </p:spPr>
        <p:txBody>
          <a:bodyPr>
            <a:normAutofit/>
          </a:bodyPr>
          <a:lstStyle/>
          <a:p>
            <a:r>
              <a:rPr lang="en-GB" dirty="0"/>
              <a:t>We have to give </a:t>
            </a:r>
            <a:r>
              <a:rPr lang="en-GB" i="1" dirty="0"/>
              <a:t>meaning</a:t>
            </a:r>
            <a:r>
              <a:rPr lang="en-GB" dirty="0"/>
              <a:t> to the logical connectives. </a:t>
            </a:r>
          </a:p>
          <a:p>
            <a:r>
              <a:rPr lang="en-GB" dirty="0"/>
              <a:t>We give them meaning, in propositional logic, by giving their </a:t>
            </a:r>
            <a:r>
              <a:rPr lang="en-GB" i="1" dirty="0"/>
              <a:t>truth conditions.</a:t>
            </a:r>
          </a:p>
          <a:p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82D1994-9DB8-46C3-8624-034E5AD71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0834929"/>
              </p:ext>
            </p:extLst>
          </p:nvPr>
        </p:nvGraphicFramePr>
        <p:xfrm>
          <a:off x="8683849" y="685800"/>
          <a:ext cx="3352146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073">
                  <a:extLst>
                    <a:ext uri="{9D8B030D-6E8A-4147-A177-3AD203B41FA5}">
                      <a16:colId xmlns:a16="http://schemas.microsoft.com/office/drawing/2014/main" val="664644745"/>
                    </a:ext>
                  </a:extLst>
                </a:gridCol>
                <a:gridCol w="1676073">
                  <a:extLst>
                    <a:ext uri="{9D8B030D-6E8A-4147-A177-3AD203B41FA5}">
                      <a16:colId xmlns:a16="http://schemas.microsoft.com/office/drawing/2014/main" val="799814718"/>
                    </a:ext>
                  </a:extLst>
                </a:gridCol>
              </a:tblGrid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English connective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Logical connective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80812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 or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624223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 and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998953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If P then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538295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P, if and only if Q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P </a:t>
                      </a:r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⟷ Q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164106"/>
                  </a:ext>
                </a:extLst>
              </a:tr>
              <a:tr h="302991">
                <a:tc>
                  <a:txBody>
                    <a:bodyPr/>
                    <a:lstStyle/>
                    <a:p>
                      <a:r>
                        <a:rPr lang="en-GB" sz="1800" dirty="0"/>
                        <a:t>Not-P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rgbClr val="202122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967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43743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- Validity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0"/>
            <a:ext cx="9589485" cy="5119165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So, let's take ‘and’, as an example. Under what conditions is the sentence ‘</a:t>
            </a:r>
            <a:r>
              <a:rPr lang="en-GB" b="1" dirty="0"/>
              <a:t>p and q</a:t>
            </a:r>
            <a:r>
              <a:rPr lang="en-GB" dirty="0"/>
              <a:t>’ (‘p </a:t>
            </a:r>
            <a:r>
              <a:rPr lang="en-US" sz="400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∧ q’) </a:t>
            </a:r>
            <a:r>
              <a:rPr lang="en-GB" dirty="0"/>
              <a:t>true? </a:t>
            </a:r>
          </a:p>
          <a:p>
            <a:r>
              <a:rPr lang="en-GB" dirty="0"/>
              <a:t>If I said, ‘it’s raining and it’s cold’, the sentence is only true when it’s both raining, and it’s cold.</a:t>
            </a:r>
          </a:p>
          <a:p>
            <a:r>
              <a:rPr lang="en-GB" dirty="0"/>
              <a:t>The sentence ‘it’s raining and it’s cold’ isn’t true when only </a:t>
            </a:r>
            <a:r>
              <a:rPr lang="en-GB" u="sng" dirty="0"/>
              <a:t>one</a:t>
            </a:r>
            <a:r>
              <a:rPr lang="en-GB" dirty="0"/>
              <a:t> of the two </a:t>
            </a:r>
            <a:r>
              <a:rPr lang="en-GB" i="1" dirty="0"/>
              <a:t>conjuncts </a:t>
            </a:r>
            <a:r>
              <a:rPr lang="en-GB" dirty="0"/>
              <a:t>(i.e., p, q) are true.</a:t>
            </a:r>
          </a:p>
          <a:p>
            <a:r>
              <a:rPr lang="en-GB" dirty="0"/>
              <a:t>Equally, ‘it’s raining and it’s cold’ isn’t true when </a:t>
            </a:r>
            <a:r>
              <a:rPr lang="en-GB" u="sng" dirty="0"/>
              <a:t>neither</a:t>
            </a:r>
            <a:r>
              <a:rPr lang="en-GB" dirty="0"/>
              <a:t> of them are true. </a:t>
            </a:r>
          </a:p>
        </p:txBody>
      </p:sp>
    </p:spTree>
    <p:extLst>
      <p:ext uri="{BB962C8B-B14F-4D97-AF65-F5344CB8AC3E}">
        <p14:creationId xmlns:p14="http://schemas.microsoft.com/office/powerpoint/2010/main" val="30785127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0"/>
            <a:ext cx="9589485" cy="5119165"/>
          </a:xfrm>
        </p:spPr>
        <p:txBody>
          <a:bodyPr>
            <a:normAutofit/>
          </a:bodyPr>
          <a:lstStyle/>
          <a:p>
            <a:r>
              <a:rPr lang="en-GB" dirty="0"/>
              <a:t>We can do this more rigorously using a </a:t>
            </a:r>
            <a:r>
              <a:rPr lang="en-GB" i="1" dirty="0"/>
              <a:t>truth table. </a:t>
            </a:r>
          </a:p>
          <a:p>
            <a:r>
              <a:rPr lang="en-GB" dirty="0"/>
              <a:t>A truth table exhaustively describes the conditions under which the sentence could be true or false. </a:t>
            </a:r>
          </a:p>
        </p:txBody>
      </p:sp>
      <p:pic>
        <p:nvPicPr>
          <p:cNvPr id="1026" name="Picture 2" descr="Ludwig Wittgenstein (1889-1951) - Mahler Foundation">
            <a:extLst>
              <a:ext uri="{FF2B5EF4-FFF2-40B4-BE49-F238E27FC236}">
                <a16:creationId xmlns:a16="http://schemas.microsoft.com/office/drawing/2014/main" id="{81649DB8-C0F6-4DB0-8674-5DD8DB5EE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477" y="4359623"/>
            <a:ext cx="2823180" cy="212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itle page of the 1922 Harcourt edition in English">
            <a:extLst>
              <a:ext uri="{FF2B5EF4-FFF2-40B4-BE49-F238E27FC236}">
                <a16:creationId xmlns:a16="http://schemas.microsoft.com/office/drawing/2014/main" id="{433A71B2-E34E-42AE-8525-48E5C541D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21" y="330364"/>
            <a:ext cx="1755431" cy="2539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216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When we talk about reasoning, we’re talking about </a:t>
            </a:r>
            <a:r>
              <a:rPr lang="en-US" sz="3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arguments</a:t>
            </a:r>
            <a:endParaRPr lang="en-US" sz="3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Arguments are used to extend our knowledge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They are the </a:t>
            </a:r>
            <a:r>
              <a:rPr lang="en-US" sz="3200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bridge </a:t>
            </a: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between beliefs already justified and novel ones</a:t>
            </a:r>
            <a:endParaRPr lang="en-US" sz="3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How do we know when they’re good or bad?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This is our core question, today</a:t>
            </a:r>
            <a:endParaRPr lang="en-US" sz="3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91585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0"/>
            <a:ext cx="9589485" cy="5119165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Once again, take our example: </a:t>
            </a:r>
            <a:r>
              <a:rPr lang="en-GB" i="1" dirty="0"/>
              <a:t>‘it’s raining and it’s cold’. </a:t>
            </a:r>
          </a:p>
          <a:p>
            <a:r>
              <a:rPr lang="en-GB" dirty="0"/>
              <a:t>Substitute ‘</a:t>
            </a:r>
            <a:r>
              <a:rPr lang="en-GB" dirty="0">
                <a:solidFill>
                  <a:srgbClr val="92D050"/>
                </a:solidFill>
              </a:rPr>
              <a:t>it’s raining</a:t>
            </a:r>
            <a:r>
              <a:rPr lang="en-GB" dirty="0"/>
              <a:t>’ for </a:t>
            </a:r>
            <a:r>
              <a:rPr lang="en-GB" dirty="0">
                <a:solidFill>
                  <a:srgbClr val="92D050"/>
                </a:solidFill>
              </a:rPr>
              <a:t>P</a:t>
            </a:r>
            <a:r>
              <a:rPr lang="en-GB" dirty="0"/>
              <a:t>, and ‘</a:t>
            </a:r>
            <a:r>
              <a:rPr lang="en-GB" dirty="0">
                <a:solidFill>
                  <a:srgbClr val="00B0F0"/>
                </a:solidFill>
              </a:rPr>
              <a:t>it’s cold</a:t>
            </a:r>
            <a:r>
              <a:rPr lang="en-GB" dirty="0"/>
              <a:t>’ for ‘</a:t>
            </a:r>
            <a:r>
              <a:rPr lang="en-GB" dirty="0">
                <a:solidFill>
                  <a:srgbClr val="00B0F0"/>
                </a:solidFill>
              </a:rPr>
              <a:t>Q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’</a:t>
            </a:r>
          </a:p>
          <a:p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There are a total of four combinations of how the world might be here, given either the truth or falsity of both P and Q. </a:t>
            </a:r>
          </a:p>
          <a:p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It could be that:</a:t>
            </a:r>
          </a:p>
          <a:p>
            <a:pPr lvl="1"/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is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00FF00"/>
                </a:highlight>
              </a:rPr>
              <a:t>true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and Q is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00FF00"/>
                </a:highlight>
              </a:rPr>
              <a:t>true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(it’s raining, and it’s cold’)</a:t>
            </a:r>
          </a:p>
          <a:p>
            <a:pPr lvl="1"/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is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00FF00"/>
                </a:highlight>
              </a:rPr>
              <a:t>true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and Q is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0000"/>
                </a:highlight>
              </a:rPr>
              <a:t>false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(it’s raining but it’s </a:t>
            </a:r>
            <a:r>
              <a:rPr lang="en-GB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cold)</a:t>
            </a:r>
          </a:p>
          <a:p>
            <a:pPr lvl="1"/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is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0000"/>
                </a:highlight>
              </a:rPr>
              <a:t>false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and Q is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00FF00"/>
                </a:highlight>
              </a:rPr>
              <a:t>true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(it’s </a:t>
            </a:r>
            <a:r>
              <a:rPr lang="en-GB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raining but it’s cold)</a:t>
            </a:r>
          </a:p>
          <a:p>
            <a:pPr lvl="1"/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is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0000"/>
                </a:highlight>
              </a:rPr>
              <a:t>false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and Q is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0000"/>
                </a:highlight>
              </a:rPr>
              <a:t>false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(it’s </a:t>
            </a:r>
            <a:r>
              <a:rPr lang="en-GB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raining and it’s </a:t>
            </a:r>
            <a:r>
              <a:rPr lang="en-GB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cold)</a:t>
            </a:r>
          </a:p>
        </p:txBody>
      </p:sp>
    </p:spTree>
    <p:extLst>
      <p:ext uri="{BB962C8B-B14F-4D97-AF65-F5344CB8AC3E}">
        <p14:creationId xmlns:p14="http://schemas.microsoft.com/office/powerpoint/2010/main" val="3534202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We’ll symbolise </a:t>
            </a:r>
            <a:r>
              <a:rPr lang="en-GB" dirty="0">
                <a:highlight>
                  <a:srgbClr val="00FF00"/>
                </a:highlight>
              </a:rPr>
              <a:t>true</a:t>
            </a:r>
            <a:r>
              <a:rPr lang="en-GB" dirty="0"/>
              <a:t> as 1, and </a:t>
            </a:r>
            <a:r>
              <a:rPr lang="en-GB" dirty="0">
                <a:highlight>
                  <a:srgbClr val="FF0000"/>
                </a:highlight>
              </a:rPr>
              <a:t>false</a:t>
            </a:r>
            <a:r>
              <a:rPr lang="en-GB" dirty="0"/>
              <a:t> as 0.</a:t>
            </a:r>
          </a:p>
          <a:p>
            <a:pPr lvl="1"/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is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00FF00"/>
                </a:highlight>
              </a:rPr>
              <a:t>true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and Q is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00FF00"/>
                </a:highlight>
              </a:rPr>
              <a:t>true</a:t>
            </a:r>
          </a:p>
          <a:p>
            <a:pPr lvl="1"/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is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00FF00"/>
                </a:highlight>
              </a:rPr>
              <a:t>true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and Q is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0000"/>
                </a:highlight>
              </a:rPr>
              <a:t>false</a:t>
            </a:r>
          </a:p>
          <a:p>
            <a:pPr lvl="1"/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is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0000"/>
                </a:highlight>
              </a:rPr>
              <a:t>false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and Q is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00FF00"/>
                </a:highlight>
              </a:rPr>
              <a:t>true</a:t>
            </a:r>
          </a:p>
          <a:p>
            <a:pPr lvl="1"/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P is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0000"/>
                </a:highlight>
              </a:rPr>
              <a:t>false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and Q is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0000"/>
                </a:highlight>
              </a:rPr>
              <a:t>false</a:t>
            </a:r>
          </a:p>
          <a:p>
            <a:endParaRPr lang="en-GB" dirty="0"/>
          </a:p>
          <a:p>
            <a:r>
              <a:rPr lang="en-GB" dirty="0"/>
              <a:t>Putting our earlier possible combinations in a table, we get this: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0A5933B-91B5-4261-B48B-785FB2CFD5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2578407"/>
              </p:ext>
            </p:extLst>
          </p:nvPr>
        </p:nvGraphicFramePr>
        <p:xfrm>
          <a:off x="3081550" y="3982009"/>
          <a:ext cx="8128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89648463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400163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GB" i="1" dirty="0"/>
                        <a:t>(‘it’s raining’)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 </a:t>
                      </a:r>
                      <a:r>
                        <a:rPr lang="en-GB" i="1" dirty="0"/>
                        <a:t>(‘it’s cold’)</a:t>
                      </a:r>
                      <a:endParaRPr lang="en-U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6361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089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102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3209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1663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67835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(Conjunction)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92500"/>
          </a:bodyPr>
          <a:lstStyle/>
          <a:p>
            <a:r>
              <a:rPr lang="en-GB" dirty="0"/>
              <a:t>Now, we can define our connective ‘</a:t>
            </a:r>
            <a:r>
              <a:rPr lang="en-GB" i="1" dirty="0"/>
              <a:t>and</a:t>
            </a:r>
            <a:r>
              <a:rPr lang="en-GB" dirty="0"/>
              <a:t>’(also known as </a:t>
            </a:r>
            <a:r>
              <a:rPr lang="en-GB" i="1" dirty="0"/>
              <a:t>conjunction</a:t>
            </a:r>
            <a:r>
              <a:rPr lang="en-GB" dirty="0"/>
              <a:t>) by saying when the sentence ‘P and Q’ is true or false in each of these possible combinations: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C8C51CA-07E4-4051-A90C-5B58D2B66D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0944344"/>
              </p:ext>
            </p:extLst>
          </p:nvPr>
        </p:nvGraphicFramePr>
        <p:xfrm>
          <a:off x="2663231" y="3822727"/>
          <a:ext cx="8127999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412854085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25685994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18942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 (</a:t>
                      </a:r>
                      <a:r>
                        <a:rPr lang="en-GB" i="1" dirty="0"/>
                        <a:t>‘it’s raining’)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 (</a:t>
                      </a:r>
                      <a:r>
                        <a:rPr lang="en-GB" i="1" dirty="0"/>
                        <a:t>‘it’s cold’)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∧ Q </a:t>
                      </a:r>
                      <a:r>
                        <a:rPr lang="en-US" sz="2400" i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(it’s raining and it’s cold’)</a:t>
                      </a:r>
                      <a:endParaRPr lang="en-US" i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211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888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86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3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158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19305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(Conjunction)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Notice, it’s only when P and Q are both true, that the sentence ‘P 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∧ Q’ is true</a:t>
            </a:r>
            <a:r>
              <a:rPr lang="en-GB" sz="4000" i="0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GB" sz="4000" dirty="0">
                <a:latin typeface="Arial" panose="020B0604020202020204" pitchFamily="34" charset="0"/>
              </a:rPr>
              <a:t>This is exactly how we want it. As we said, it’s only when both ‘P’ is true </a:t>
            </a:r>
            <a:r>
              <a:rPr lang="en-GB" sz="4000" i="1" dirty="0">
                <a:latin typeface="Arial" panose="020B0604020202020204" pitchFamily="34" charset="0"/>
              </a:rPr>
              <a:t>and ‘</a:t>
            </a:r>
            <a:r>
              <a:rPr lang="en-GB" sz="4000" dirty="0">
                <a:latin typeface="Arial" panose="020B0604020202020204" pitchFamily="34" charset="0"/>
              </a:rPr>
              <a:t>Q’ is true, that ‘P 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∧ Q’</a:t>
            </a:r>
            <a:r>
              <a:rPr lang="en-GB" sz="4000" dirty="0">
                <a:latin typeface="Arial" panose="020B0604020202020204" pitchFamily="34" charset="0"/>
              </a:rPr>
              <a:t> was true. </a:t>
            </a:r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C8C51CA-07E4-4051-A90C-5B58D2B66D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027072"/>
              </p:ext>
            </p:extLst>
          </p:nvPr>
        </p:nvGraphicFramePr>
        <p:xfrm>
          <a:off x="2663231" y="3822727"/>
          <a:ext cx="8127999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412854085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25685994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18942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211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 (true)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888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 (false)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86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00FF00"/>
                          </a:highlight>
                        </a:rPr>
                        <a:t>1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 (false)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3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0 (false)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158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71241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(Disjunction)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/>
          </a:bodyPr>
          <a:lstStyle/>
          <a:p>
            <a:r>
              <a:rPr lang="en-GB" dirty="0"/>
              <a:t>And we can expand this for the other 4 operators. So, let’s do the truth table for ‘or’ (also known as </a:t>
            </a:r>
            <a:r>
              <a:rPr lang="en-GB" i="1" dirty="0"/>
              <a:t>disjunction</a:t>
            </a:r>
            <a:r>
              <a:rPr lang="en-GB" dirty="0"/>
              <a:t>): 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C8F7E22-ED34-4B4A-8444-B0A09A7883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5549879"/>
              </p:ext>
            </p:extLst>
          </p:nvPr>
        </p:nvGraphicFramePr>
        <p:xfrm>
          <a:off x="2509848" y="3864022"/>
          <a:ext cx="8128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18572021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1053065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757642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44293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0" dirty="0"/>
                        <a:t>P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Q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P </a:t>
                      </a:r>
                      <a:r>
                        <a:rPr lang="en-US" sz="2400" b="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544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983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2595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624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147052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354FED0-CF66-4451-82E4-4430EA0A93E6}"/>
              </a:ext>
            </a:extLst>
          </p:cNvPr>
          <p:cNvSpPr/>
          <p:nvPr/>
        </p:nvSpPr>
        <p:spPr>
          <a:xfrm>
            <a:off x="8500727" y="3543982"/>
            <a:ext cx="1181425" cy="292608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363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(Disjunction)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This one is a little trickier. Usually, in English, we use the </a:t>
            </a:r>
            <a:r>
              <a:rPr lang="en-GB" i="1" dirty="0"/>
              <a:t>exclusive ‘or’. </a:t>
            </a:r>
          </a:p>
          <a:p>
            <a:r>
              <a:rPr lang="en-GB" dirty="0"/>
              <a:t>For example, if I say, ‘I have an apple, </a:t>
            </a:r>
            <a:r>
              <a:rPr lang="en-GB" b="1" dirty="0"/>
              <a:t>or</a:t>
            </a:r>
            <a:r>
              <a:rPr lang="en-GB" dirty="0"/>
              <a:t> I have a banana’, we don’t think the sentence is true if I have </a:t>
            </a:r>
            <a:r>
              <a:rPr lang="en-GB" b="1" dirty="0"/>
              <a:t>both </a:t>
            </a:r>
            <a:r>
              <a:rPr lang="en-GB" dirty="0"/>
              <a:t>an apple </a:t>
            </a:r>
            <a:r>
              <a:rPr lang="en-GB" i="1" dirty="0"/>
              <a:t>and </a:t>
            </a:r>
            <a:r>
              <a:rPr lang="en-GB" dirty="0"/>
              <a:t>a banana. </a:t>
            </a:r>
          </a:p>
          <a:p>
            <a:r>
              <a:rPr lang="en-GB" dirty="0"/>
              <a:t>In propositional logic, however, we treat ‘or’ as </a:t>
            </a:r>
            <a:r>
              <a:rPr lang="en-GB" i="1" dirty="0"/>
              <a:t>inclusive, </a:t>
            </a:r>
            <a:r>
              <a:rPr lang="en-GB" dirty="0"/>
              <a:t>so if I said ‘I have an apple, or I have a banana’, and I have both an apple and a banana, then the sentence is true, when translated. 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C8F7E22-ED34-4B4A-8444-B0A09A7883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191020"/>
              </p:ext>
            </p:extLst>
          </p:nvPr>
        </p:nvGraphicFramePr>
        <p:xfrm>
          <a:off x="2498050" y="3749039"/>
          <a:ext cx="812800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18572021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1053065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757642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44293981"/>
                    </a:ext>
                  </a:extLst>
                </a:gridCol>
              </a:tblGrid>
              <a:tr h="1136452">
                <a:tc>
                  <a:txBody>
                    <a:bodyPr/>
                    <a:lstStyle/>
                    <a:p>
                      <a:r>
                        <a:rPr lang="en-GB" b="0" dirty="0"/>
                        <a:t>P ‘I have an apple’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Q ‘I have a banana’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P </a:t>
                      </a:r>
                      <a:r>
                        <a:rPr lang="en-US" sz="2400" b="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 ‘I have an apple </a:t>
                      </a:r>
                      <a:r>
                        <a:rPr lang="en-US" sz="2400" b="0" i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and</a:t>
                      </a:r>
                      <a:r>
                        <a:rPr lang="en-US" sz="2400" b="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 a banana’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∨ Q ‘I have an apple </a:t>
                      </a:r>
                      <a:r>
                        <a:rPr lang="en-US" sz="2400" i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or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 banana’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544673"/>
                  </a:ext>
                </a:extLst>
              </a:tr>
              <a:tr h="437097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983449"/>
                  </a:ext>
                </a:extLst>
              </a:tr>
              <a:tr h="437097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2595195"/>
                  </a:ext>
                </a:extLst>
              </a:tr>
              <a:tr h="437097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624985"/>
                  </a:ext>
                </a:extLst>
              </a:tr>
              <a:tr h="437097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147052"/>
                  </a:ext>
                </a:extLst>
              </a:tr>
            </a:tbl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7F5DFEEE-5600-4ADF-8905-86462594E4E7}"/>
              </a:ext>
            </a:extLst>
          </p:cNvPr>
          <p:cNvSpPr/>
          <p:nvPr/>
        </p:nvSpPr>
        <p:spPr>
          <a:xfrm>
            <a:off x="8583561" y="4952509"/>
            <a:ext cx="442452" cy="395256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86E1CE-FDCB-482D-A960-F5900155A6F3}"/>
              </a:ext>
            </a:extLst>
          </p:cNvPr>
          <p:cNvCxnSpPr>
            <a:cxnSpLocks/>
          </p:cNvCxnSpPr>
          <p:nvPr/>
        </p:nvCxnSpPr>
        <p:spPr>
          <a:xfrm flipH="1" flipV="1">
            <a:off x="9026013" y="5150136"/>
            <a:ext cx="1356850" cy="1828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EC930C3-081F-4FE4-AD94-1A204F5312E1}"/>
              </a:ext>
            </a:extLst>
          </p:cNvPr>
          <p:cNvSpPr txBox="1"/>
          <p:nvPr/>
        </p:nvSpPr>
        <p:spPr>
          <a:xfrm>
            <a:off x="10382863" y="4802076"/>
            <a:ext cx="15574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This is the circumstance in which I have both an apple and a banana.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733803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(Disjunction)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Nonetheless, the other three results are quite straightforward. If I have either an apple, or I have a banana, then P v Q is true. It’s only in circumstances where I have neither that the sentence is false (i.e., the bottom line). 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C8F7E22-ED34-4B4A-8444-B0A09A7883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9157188"/>
              </p:ext>
            </p:extLst>
          </p:nvPr>
        </p:nvGraphicFramePr>
        <p:xfrm>
          <a:off x="2509848" y="3864022"/>
          <a:ext cx="8128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18572021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1053065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757642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44293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b="1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544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983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2595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624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147052"/>
                  </a:ext>
                </a:extLst>
              </a:tr>
            </a:tbl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7F5DFEEE-5600-4ADF-8905-86462594E4E7}"/>
              </a:ext>
            </a:extLst>
          </p:cNvPr>
          <p:cNvSpPr/>
          <p:nvPr/>
        </p:nvSpPr>
        <p:spPr>
          <a:xfrm>
            <a:off x="8545336" y="5680568"/>
            <a:ext cx="442452" cy="395256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86E1CE-FDCB-482D-A960-F5900155A6F3}"/>
              </a:ext>
            </a:extLst>
          </p:cNvPr>
          <p:cNvCxnSpPr>
            <a:cxnSpLocks/>
          </p:cNvCxnSpPr>
          <p:nvPr/>
        </p:nvCxnSpPr>
        <p:spPr>
          <a:xfrm flipH="1">
            <a:off x="9067308" y="5344815"/>
            <a:ext cx="1256563" cy="5333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EC930C3-081F-4FE4-AD94-1A204F5312E1}"/>
              </a:ext>
            </a:extLst>
          </p:cNvPr>
          <p:cNvSpPr txBox="1"/>
          <p:nvPr/>
        </p:nvSpPr>
        <p:spPr>
          <a:xfrm>
            <a:off x="10382863" y="4465812"/>
            <a:ext cx="15574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This is the circumstance in which I have neither an apple nor a banana.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781464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(Material Conditional)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There’s three more connectives to go. First of all, there’s the ‘if… then…’ connective (also known as </a:t>
            </a:r>
            <a:r>
              <a:rPr lang="en-GB" i="1" dirty="0"/>
              <a:t>the material conditional</a:t>
            </a:r>
            <a:r>
              <a:rPr lang="en-GB" dirty="0"/>
              <a:t>). The truth table for the material conditional is as follows:</a:t>
            </a:r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AD07144-593E-4D72-8D8F-467B6EB09F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264088"/>
              </p:ext>
            </p:extLst>
          </p:nvPr>
        </p:nvGraphicFramePr>
        <p:xfrm>
          <a:off x="2722224" y="3928971"/>
          <a:ext cx="8128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6491222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121237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8184273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4486742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55302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711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6042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676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694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11714"/>
                  </a:ext>
                </a:extLst>
              </a:tr>
            </a:tbl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1DB7A66-384A-46C3-A9DA-8E284D2455D0}"/>
              </a:ext>
            </a:extLst>
          </p:cNvPr>
          <p:cNvSpPr/>
          <p:nvPr/>
        </p:nvSpPr>
        <p:spPr>
          <a:xfrm>
            <a:off x="9155555" y="3657281"/>
            <a:ext cx="1181425" cy="292608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3403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(Material Conditional)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The material conditional turns out as true in all circumstances </a:t>
            </a:r>
            <a:r>
              <a:rPr lang="en-GB" i="1" dirty="0"/>
              <a:t>except </a:t>
            </a:r>
            <a:r>
              <a:rPr lang="en-GB" dirty="0"/>
              <a:t>those in which the </a:t>
            </a:r>
            <a:r>
              <a:rPr lang="en-GB" b="1" dirty="0"/>
              <a:t>antecedent </a:t>
            </a:r>
            <a:r>
              <a:rPr lang="en-GB" dirty="0"/>
              <a:t>(the ‘P’ in ‘P 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→ Q’) is </a:t>
            </a:r>
            <a:r>
              <a:rPr lang="en-US" sz="4000" i="0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true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, but the </a:t>
            </a:r>
            <a:r>
              <a:rPr lang="en-US" sz="4000" b="1" i="0" dirty="0">
                <a:effectLst/>
                <a:latin typeface="Arial" panose="020B0604020202020204" pitchFamily="34" charset="0"/>
              </a:rPr>
              <a:t>consequent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 (the ‘Q’ in ‘</a:t>
            </a:r>
            <a:r>
              <a:rPr lang="en-GB" dirty="0"/>
              <a:t>P 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→ Q’) is </a:t>
            </a:r>
            <a:r>
              <a:rPr lang="en-US" sz="400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false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AD07144-593E-4D72-8D8F-467B6EB09F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22851"/>
              </p:ext>
            </p:extLst>
          </p:nvPr>
        </p:nvGraphicFramePr>
        <p:xfrm>
          <a:off x="2722224" y="3928971"/>
          <a:ext cx="8128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6491222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121237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8184273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4486742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55302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711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6042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676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694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11714"/>
                  </a:ext>
                </a:extLst>
              </a:tr>
            </a:tbl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1DB7A66-384A-46C3-A9DA-8E284D2455D0}"/>
              </a:ext>
            </a:extLst>
          </p:cNvPr>
          <p:cNvSpPr/>
          <p:nvPr/>
        </p:nvSpPr>
        <p:spPr>
          <a:xfrm>
            <a:off x="9155555" y="3887675"/>
            <a:ext cx="1181425" cy="238333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9342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(Material Conditional)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47500" lnSpcReduction="20000"/>
          </a:bodyPr>
          <a:lstStyle/>
          <a:p>
            <a:r>
              <a:rPr lang="en-GB" dirty="0"/>
              <a:t>This is potentially the most counterintuitive truth table you’ll meet. </a:t>
            </a:r>
          </a:p>
          <a:p>
            <a:r>
              <a:rPr lang="en-GB" dirty="0"/>
              <a:t>If we swap P and Q for actual sentences, it makes it easier to test whether the sentence aligns with our intuition. </a:t>
            </a:r>
          </a:p>
          <a:p>
            <a:r>
              <a:rPr lang="en-GB" dirty="0"/>
              <a:t>Let </a:t>
            </a:r>
            <a:r>
              <a:rPr lang="en-GB" b="1" dirty="0"/>
              <a:t>P</a:t>
            </a:r>
            <a:r>
              <a:rPr lang="en-GB" dirty="0"/>
              <a:t> stand for </a:t>
            </a:r>
            <a:r>
              <a:rPr lang="en-GB" b="1" dirty="0"/>
              <a:t>‘it rains’, </a:t>
            </a:r>
            <a:r>
              <a:rPr lang="en-GB" dirty="0"/>
              <a:t>and </a:t>
            </a:r>
            <a:r>
              <a:rPr lang="en-GB" b="1" dirty="0"/>
              <a:t>Q</a:t>
            </a:r>
            <a:r>
              <a:rPr lang="en-GB" dirty="0"/>
              <a:t> stand for </a:t>
            </a:r>
            <a:r>
              <a:rPr lang="en-GB" b="1" dirty="0"/>
              <a:t>‘the floor gets wet’.</a:t>
            </a:r>
          </a:p>
          <a:p>
            <a:r>
              <a:rPr lang="en-GB" i="1" dirty="0"/>
              <a:t>(Situation 1) </a:t>
            </a:r>
            <a:r>
              <a:rPr lang="en-GB" dirty="0"/>
              <a:t>The first line makes intuitive sense. ‘If </a:t>
            </a:r>
            <a:r>
              <a:rPr lang="en-GB" dirty="0">
                <a:solidFill>
                  <a:srgbClr val="92D050"/>
                </a:solidFill>
              </a:rPr>
              <a:t>it rains </a:t>
            </a:r>
            <a:r>
              <a:rPr lang="en-GB" dirty="0"/>
              <a:t>then </a:t>
            </a:r>
            <a:r>
              <a:rPr lang="en-GB" dirty="0">
                <a:solidFill>
                  <a:srgbClr val="00B0F0"/>
                </a:solidFill>
              </a:rPr>
              <a:t>the floor gets wet</a:t>
            </a:r>
            <a:r>
              <a:rPr lang="en-GB" dirty="0"/>
              <a:t>’ is true when it’s true that </a:t>
            </a:r>
            <a:r>
              <a:rPr lang="en-GB" dirty="0">
                <a:solidFill>
                  <a:srgbClr val="92D050"/>
                </a:solidFill>
              </a:rPr>
              <a:t>it’s raining</a:t>
            </a:r>
            <a:r>
              <a:rPr lang="en-GB" dirty="0"/>
              <a:t>, and </a:t>
            </a:r>
            <a:r>
              <a:rPr lang="en-GB" dirty="0">
                <a:solidFill>
                  <a:srgbClr val="00B0F0"/>
                </a:solidFill>
              </a:rPr>
              <a:t>the floor is indeed wet</a:t>
            </a:r>
            <a:r>
              <a:rPr lang="en-GB" dirty="0"/>
              <a:t>. </a:t>
            </a:r>
          </a:p>
          <a:p>
            <a:r>
              <a:rPr lang="en-GB" i="1" dirty="0"/>
              <a:t>(Situation 2) </a:t>
            </a:r>
            <a:r>
              <a:rPr lang="en-GB" dirty="0"/>
              <a:t>Similarly, it’s intuitively sensible that ‘If </a:t>
            </a:r>
            <a:r>
              <a:rPr lang="en-GB" dirty="0">
                <a:solidFill>
                  <a:srgbClr val="92D050"/>
                </a:solidFill>
              </a:rPr>
              <a:t>it rains </a:t>
            </a:r>
            <a:r>
              <a:rPr lang="en-GB" dirty="0"/>
              <a:t>then </a:t>
            </a:r>
            <a:r>
              <a:rPr lang="en-GB" dirty="0">
                <a:solidFill>
                  <a:srgbClr val="00B0F0"/>
                </a:solidFill>
              </a:rPr>
              <a:t>the floor gets wet</a:t>
            </a:r>
            <a:r>
              <a:rPr lang="en-GB" dirty="0"/>
              <a:t>’ is false when </a:t>
            </a:r>
            <a:r>
              <a:rPr lang="en-GB" dirty="0">
                <a:solidFill>
                  <a:srgbClr val="92D050"/>
                </a:solidFill>
              </a:rPr>
              <a:t>it rains</a:t>
            </a:r>
            <a:r>
              <a:rPr lang="en-GB" dirty="0"/>
              <a:t>, but </a:t>
            </a:r>
            <a:r>
              <a:rPr lang="en-GB" dirty="0">
                <a:solidFill>
                  <a:srgbClr val="00B0F0"/>
                </a:solidFill>
              </a:rPr>
              <a:t>the floor </a:t>
            </a:r>
            <a:r>
              <a:rPr lang="en-GB" dirty="0">
                <a:solidFill>
                  <a:srgbClr val="FF0000"/>
                </a:solidFill>
              </a:rPr>
              <a:t>isn’t</a:t>
            </a:r>
            <a:r>
              <a:rPr lang="en-GB" dirty="0">
                <a:solidFill>
                  <a:srgbClr val="00B0F0"/>
                </a:solidFill>
              </a:rPr>
              <a:t> wet</a:t>
            </a:r>
            <a:r>
              <a:rPr lang="en-GB" dirty="0"/>
              <a:t>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AD07144-593E-4D72-8D8F-467B6EB09F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762004"/>
              </p:ext>
            </p:extLst>
          </p:nvPr>
        </p:nvGraphicFramePr>
        <p:xfrm>
          <a:off x="2722224" y="3928971"/>
          <a:ext cx="8128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6491222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121237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8184273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4486742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55302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711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6042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676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694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1171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19DDA19-6A3A-4558-8E37-472D94D0FA8A}"/>
              </a:ext>
            </a:extLst>
          </p:cNvPr>
          <p:cNvSpPr txBox="1"/>
          <p:nvPr/>
        </p:nvSpPr>
        <p:spPr>
          <a:xfrm>
            <a:off x="1296219" y="4368653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B8F1E-F287-4C1C-AEC1-5F6512A82AB9}"/>
              </a:ext>
            </a:extLst>
          </p:cNvPr>
          <p:cNvSpPr txBox="1"/>
          <p:nvPr/>
        </p:nvSpPr>
        <p:spPr>
          <a:xfrm>
            <a:off x="1302773" y="4808335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2</a:t>
            </a:r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0CFFCA7-62A3-493F-883F-EF50DB1DF92A}"/>
              </a:ext>
            </a:extLst>
          </p:cNvPr>
          <p:cNvSpPr/>
          <p:nvPr/>
        </p:nvSpPr>
        <p:spPr>
          <a:xfrm>
            <a:off x="1296219" y="4395380"/>
            <a:ext cx="3421626" cy="41295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9073FDC-1035-488A-B2F1-2719979D5C1A}"/>
              </a:ext>
            </a:extLst>
          </p:cNvPr>
          <p:cNvSpPr/>
          <p:nvPr/>
        </p:nvSpPr>
        <p:spPr>
          <a:xfrm>
            <a:off x="1302773" y="4861789"/>
            <a:ext cx="3421626" cy="41295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32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Structure of the lecture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First half: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Informal Fallacies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Formal logic 1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Second half: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Formal logic 2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Formal Fallacies</a:t>
            </a:r>
          </a:p>
          <a:p>
            <a:pPr lvl="1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Note: these lecture slides are quite detailed, you might want to download them from Brightspace to follow along!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14083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(Material Conditional)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However, this is where things start to make less sense. </a:t>
            </a:r>
          </a:p>
          <a:p>
            <a:r>
              <a:rPr lang="en-GB" dirty="0"/>
              <a:t>According to our truth table, the sentence ‘if </a:t>
            </a:r>
            <a:r>
              <a:rPr lang="en-GB" dirty="0">
                <a:solidFill>
                  <a:srgbClr val="92D050"/>
                </a:solidFill>
              </a:rPr>
              <a:t>it rains</a:t>
            </a:r>
            <a:r>
              <a:rPr lang="en-GB" dirty="0"/>
              <a:t>, then the </a:t>
            </a:r>
            <a:r>
              <a:rPr lang="en-GB" dirty="0">
                <a:solidFill>
                  <a:srgbClr val="00B0F0"/>
                </a:solidFill>
              </a:rPr>
              <a:t>floor gets wet</a:t>
            </a:r>
            <a:r>
              <a:rPr lang="en-GB" dirty="0"/>
              <a:t>’ is true when </a:t>
            </a:r>
            <a:r>
              <a:rPr lang="en-GB" dirty="0">
                <a:solidFill>
                  <a:srgbClr val="92D050"/>
                </a:solidFill>
              </a:rPr>
              <a:t>it </a:t>
            </a:r>
            <a:r>
              <a:rPr lang="en-GB" dirty="0">
                <a:solidFill>
                  <a:srgbClr val="FF0000"/>
                </a:solidFill>
              </a:rPr>
              <a:t>doesn’t</a:t>
            </a:r>
            <a:r>
              <a:rPr lang="en-GB" dirty="0">
                <a:solidFill>
                  <a:srgbClr val="92D050"/>
                </a:solidFill>
              </a:rPr>
              <a:t> rain</a:t>
            </a:r>
            <a:r>
              <a:rPr lang="en-GB" dirty="0"/>
              <a:t>, and </a:t>
            </a:r>
            <a:r>
              <a:rPr lang="en-GB" dirty="0">
                <a:solidFill>
                  <a:srgbClr val="00B0F0"/>
                </a:solidFill>
              </a:rPr>
              <a:t>the floor is indeed wet</a:t>
            </a:r>
            <a:r>
              <a:rPr lang="en-GB" dirty="0"/>
              <a:t>. (i.e., </a:t>
            </a:r>
            <a:r>
              <a:rPr lang="en-GB" i="1" dirty="0"/>
              <a:t>situation 3</a:t>
            </a:r>
            <a:r>
              <a:rPr lang="en-GB" dirty="0"/>
              <a:t>)</a:t>
            </a:r>
          </a:p>
          <a:p>
            <a:r>
              <a:rPr lang="en-GB" dirty="0"/>
              <a:t>Similarly, according to the truth table, ‘if </a:t>
            </a:r>
            <a:r>
              <a:rPr lang="en-GB" dirty="0">
                <a:solidFill>
                  <a:srgbClr val="92D050"/>
                </a:solidFill>
              </a:rPr>
              <a:t>it rains</a:t>
            </a:r>
            <a:r>
              <a:rPr lang="en-GB" dirty="0"/>
              <a:t>, then </a:t>
            </a:r>
            <a:r>
              <a:rPr lang="en-GB" dirty="0">
                <a:solidFill>
                  <a:srgbClr val="00B0F0"/>
                </a:solidFill>
              </a:rPr>
              <a:t>the floor gets wet</a:t>
            </a:r>
            <a:r>
              <a:rPr lang="en-GB" dirty="0"/>
              <a:t>’ is true when </a:t>
            </a:r>
            <a:r>
              <a:rPr lang="en-GB" dirty="0">
                <a:solidFill>
                  <a:srgbClr val="92D050"/>
                </a:solidFill>
              </a:rPr>
              <a:t>it </a:t>
            </a:r>
            <a:r>
              <a:rPr lang="en-GB" dirty="0">
                <a:solidFill>
                  <a:srgbClr val="FF0000"/>
                </a:solidFill>
              </a:rPr>
              <a:t>doesn’t</a:t>
            </a:r>
            <a:r>
              <a:rPr lang="en-GB" dirty="0">
                <a:solidFill>
                  <a:srgbClr val="92D050"/>
                </a:solidFill>
              </a:rPr>
              <a:t> rain</a:t>
            </a:r>
            <a:r>
              <a:rPr lang="en-GB" dirty="0"/>
              <a:t>, and </a:t>
            </a:r>
            <a:r>
              <a:rPr lang="en-GB" dirty="0">
                <a:solidFill>
                  <a:srgbClr val="00B0F0"/>
                </a:solidFill>
              </a:rPr>
              <a:t>the floor </a:t>
            </a:r>
            <a:r>
              <a:rPr lang="en-GB" dirty="0">
                <a:solidFill>
                  <a:srgbClr val="FF0000"/>
                </a:solidFill>
              </a:rPr>
              <a:t>isn’t</a:t>
            </a:r>
            <a:r>
              <a:rPr lang="en-GB" dirty="0">
                <a:solidFill>
                  <a:srgbClr val="00B0F0"/>
                </a:solidFill>
              </a:rPr>
              <a:t> wet</a:t>
            </a:r>
            <a:r>
              <a:rPr lang="en-GB" dirty="0"/>
              <a:t>. (i.e., situation 4)</a:t>
            </a:r>
          </a:p>
          <a:p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AD07144-593E-4D72-8D8F-467B6EB09F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359644"/>
              </p:ext>
            </p:extLst>
          </p:nvPr>
        </p:nvGraphicFramePr>
        <p:xfrm>
          <a:off x="2722224" y="3928971"/>
          <a:ext cx="8128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6491222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121237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8184273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4486742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55302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711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6042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676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694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1171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19DDA19-6A3A-4558-8E37-472D94D0FA8A}"/>
              </a:ext>
            </a:extLst>
          </p:cNvPr>
          <p:cNvSpPr txBox="1"/>
          <p:nvPr/>
        </p:nvSpPr>
        <p:spPr>
          <a:xfrm>
            <a:off x="1322274" y="5306651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3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B8F1E-F287-4C1C-AEC1-5F6512A82AB9}"/>
              </a:ext>
            </a:extLst>
          </p:cNvPr>
          <p:cNvSpPr txBox="1"/>
          <p:nvPr/>
        </p:nvSpPr>
        <p:spPr>
          <a:xfrm>
            <a:off x="1322274" y="5775829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4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CAF7CC-B185-45F2-95E2-AB0D7A1CCFF2}"/>
              </a:ext>
            </a:extLst>
          </p:cNvPr>
          <p:cNvSpPr/>
          <p:nvPr/>
        </p:nvSpPr>
        <p:spPr>
          <a:xfrm>
            <a:off x="1262462" y="5312951"/>
            <a:ext cx="3421626" cy="41295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EDF6BF3-47DD-447D-9750-AE6B5CCF62E1}"/>
              </a:ext>
            </a:extLst>
          </p:cNvPr>
          <p:cNvSpPr/>
          <p:nvPr/>
        </p:nvSpPr>
        <p:spPr>
          <a:xfrm>
            <a:off x="1262462" y="5763961"/>
            <a:ext cx="3421626" cy="41295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007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(Material Conditional)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47500" lnSpcReduction="20000"/>
          </a:bodyPr>
          <a:lstStyle/>
          <a:p>
            <a:r>
              <a:rPr lang="en-GB" dirty="0"/>
              <a:t>We’ll go into why this is in more detail in the tutorials. </a:t>
            </a:r>
          </a:p>
          <a:p>
            <a:r>
              <a:rPr lang="en-US" dirty="0"/>
              <a:t>For now, the best way to think of it is this: the only circumstance in which ‘if it rains, then the floor gets wet’ is </a:t>
            </a:r>
            <a:r>
              <a:rPr lang="en-US" i="1" dirty="0"/>
              <a:t>definitely </a:t>
            </a:r>
            <a:r>
              <a:rPr lang="en-US" dirty="0"/>
              <a:t>false, is when it rains, and the floor isn’t wet (</a:t>
            </a:r>
            <a:r>
              <a:rPr lang="en-US" i="1" dirty="0"/>
              <a:t>i.e., situation 2</a:t>
            </a:r>
            <a:r>
              <a:rPr lang="en-US" dirty="0"/>
              <a:t>). </a:t>
            </a:r>
          </a:p>
          <a:p>
            <a:r>
              <a:rPr lang="en-US" dirty="0"/>
              <a:t>In a circumstance in which it doesn’t rain, we just don’t know whether the conditional ‘if it rains, then the floor gets wet’ is true; we haven’t </a:t>
            </a:r>
            <a:r>
              <a:rPr lang="en-US" i="1" dirty="0"/>
              <a:t>tested it, </a:t>
            </a:r>
            <a:r>
              <a:rPr lang="en-US" dirty="0"/>
              <a:t>so to speak. </a:t>
            </a:r>
          </a:p>
          <a:p>
            <a:r>
              <a:rPr lang="en-US" dirty="0"/>
              <a:t>Out logic is </a:t>
            </a:r>
            <a:r>
              <a:rPr lang="en-US" i="1" dirty="0"/>
              <a:t>two-valued </a:t>
            </a:r>
            <a:r>
              <a:rPr lang="en-US" dirty="0"/>
              <a:t>– things can be either true, or false. And if we can’t be sure it’s false, then it can only be the other option – true!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AD07144-593E-4D72-8D8F-467B6EB09F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7911174"/>
              </p:ext>
            </p:extLst>
          </p:nvPr>
        </p:nvGraphicFramePr>
        <p:xfrm>
          <a:off x="2722224" y="3928971"/>
          <a:ext cx="8128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6491222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121237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8184273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4486742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55302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711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6042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676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694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111714"/>
                  </a:ext>
                </a:extLst>
              </a:tr>
            </a:tbl>
          </a:graphicData>
        </a:graphic>
      </p:graphicFrame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C58526E-06A1-4B5C-BAE7-3816E365DBBF}"/>
              </a:ext>
            </a:extLst>
          </p:cNvPr>
          <p:cNvSpPr/>
          <p:nvPr/>
        </p:nvSpPr>
        <p:spPr>
          <a:xfrm>
            <a:off x="943897" y="4807974"/>
            <a:ext cx="3940769" cy="50734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9B1F4A-1E37-45DF-AA56-D456FDDF2C2D}"/>
              </a:ext>
            </a:extLst>
          </p:cNvPr>
          <p:cNvSpPr/>
          <p:nvPr/>
        </p:nvSpPr>
        <p:spPr>
          <a:xfrm>
            <a:off x="9143999" y="4814364"/>
            <a:ext cx="519145" cy="50734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C7043D-EE4F-4B35-A640-98DECEFD530D}"/>
              </a:ext>
            </a:extLst>
          </p:cNvPr>
          <p:cNvSpPr txBox="1"/>
          <p:nvPr/>
        </p:nvSpPr>
        <p:spPr>
          <a:xfrm>
            <a:off x="1194500" y="4888467"/>
            <a:ext cx="1342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0718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(Biconditional)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Our penultimate operator is the </a:t>
            </a:r>
            <a:r>
              <a:rPr lang="en-US" i="1" dirty="0"/>
              <a:t>biconditional, </a:t>
            </a:r>
            <a:r>
              <a:rPr lang="en-US" dirty="0"/>
              <a:t>or the ‘if and only if’ (sometimes written ‘</a:t>
            </a:r>
            <a:r>
              <a:rPr lang="en-US" dirty="0" err="1"/>
              <a:t>iff</a:t>
            </a:r>
            <a:r>
              <a:rPr lang="en-US" dirty="0"/>
              <a:t>’). </a:t>
            </a:r>
          </a:p>
          <a:p>
            <a:r>
              <a:rPr lang="en-US" dirty="0"/>
              <a:t>Sentences with a biconditional are true when either </a:t>
            </a:r>
            <a:r>
              <a:rPr lang="en-US" b="1" dirty="0"/>
              <a:t>1)</a:t>
            </a:r>
            <a:r>
              <a:rPr lang="en-US" dirty="0"/>
              <a:t> both P and Q are true (</a:t>
            </a:r>
            <a:r>
              <a:rPr lang="en-US" i="1" dirty="0"/>
              <a:t>i.e., situation 1</a:t>
            </a:r>
            <a:r>
              <a:rPr lang="en-US" dirty="0"/>
              <a:t>), or </a:t>
            </a:r>
            <a:r>
              <a:rPr lang="en-US" b="1" dirty="0"/>
              <a:t>2)</a:t>
            </a:r>
            <a:r>
              <a:rPr lang="en-US" dirty="0"/>
              <a:t> when both P and Q are false (</a:t>
            </a:r>
            <a:r>
              <a:rPr lang="en-US" i="1" dirty="0"/>
              <a:t>i.e., situation 2</a:t>
            </a:r>
            <a:r>
              <a:rPr lang="en-US" dirty="0"/>
              <a:t>).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26BE2D6C-CAFF-4276-B0DE-14E60F5DC6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184630"/>
              </p:ext>
            </p:extLst>
          </p:nvPr>
        </p:nvGraphicFramePr>
        <p:xfrm>
          <a:off x="3081549" y="4188487"/>
          <a:ext cx="812800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3664532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46516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⟷Q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89C8D25-1C29-4970-930D-EF81334D1E5B}"/>
              </a:ext>
            </a:extLst>
          </p:cNvPr>
          <p:cNvSpPr/>
          <p:nvPr/>
        </p:nvSpPr>
        <p:spPr>
          <a:xfrm>
            <a:off x="9763432" y="3982065"/>
            <a:ext cx="1527933" cy="2672407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309754-BF3D-47B5-A259-115863FDE13D}"/>
              </a:ext>
            </a:extLst>
          </p:cNvPr>
          <p:cNvSpPr txBox="1"/>
          <p:nvPr/>
        </p:nvSpPr>
        <p:spPr>
          <a:xfrm>
            <a:off x="1657719" y="4672289"/>
            <a:ext cx="1342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1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18E81C-02A3-44D2-93CC-D7A8773CA42B}"/>
              </a:ext>
            </a:extLst>
          </p:cNvPr>
          <p:cNvSpPr txBox="1"/>
          <p:nvPr/>
        </p:nvSpPr>
        <p:spPr>
          <a:xfrm>
            <a:off x="1657719" y="6035040"/>
            <a:ext cx="1342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2</a:t>
            </a:r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8E13ED2-D6F3-4734-90C9-999B9C124596}"/>
              </a:ext>
            </a:extLst>
          </p:cNvPr>
          <p:cNvSpPr/>
          <p:nvPr/>
        </p:nvSpPr>
        <p:spPr>
          <a:xfrm>
            <a:off x="1657719" y="4672289"/>
            <a:ext cx="3421626" cy="41295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A1BC256-E5DD-4F08-A0E0-71C3D1157C1F}"/>
              </a:ext>
            </a:extLst>
          </p:cNvPr>
          <p:cNvSpPr/>
          <p:nvPr/>
        </p:nvSpPr>
        <p:spPr>
          <a:xfrm>
            <a:off x="1657719" y="5991417"/>
            <a:ext cx="3421626" cy="41295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8329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(Biconditional)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This makes intuitive sense, which we can see if we translate a biconditional into English. </a:t>
            </a:r>
          </a:p>
          <a:p>
            <a:r>
              <a:rPr lang="en-US" dirty="0"/>
              <a:t>So, take the sentence, ‘I’ll go to the party, if and only if you go too’. </a:t>
            </a:r>
          </a:p>
          <a:p>
            <a:r>
              <a:rPr lang="en-US" dirty="0"/>
              <a:t>In this circumstance, the sentence is true only 1) when both of us go (i.e., P and Q are true), or 2) when neither of us go (i.e., P and Q are false).</a:t>
            </a:r>
          </a:p>
          <a:p>
            <a:r>
              <a:rPr lang="en-US" dirty="0"/>
              <a:t>If only one of us goes to the party, then the sentence is false, and this is what the truth table says.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26BE2D6C-CAFF-4276-B0DE-14E60F5DC63B}"/>
              </a:ext>
            </a:extLst>
          </p:cNvPr>
          <p:cNvGraphicFramePr>
            <a:graphicFrameLocks noGrp="1"/>
          </p:cNvGraphicFramePr>
          <p:nvPr/>
        </p:nvGraphicFramePr>
        <p:xfrm>
          <a:off x="3081549" y="4188487"/>
          <a:ext cx="812800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3664532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46516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</a:t>
                      </a:r>
                      <a:r>
                        <a:rPr lang="en-US" sz="2400" i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⟷Q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89C8D25-1C29-4970-930D-EF81334D1E5B}"/>
              </a:ext>
            </a:extLst>
          </p:cNvPr>
          <p:cNvSpPr/>
          <p:nvPr/>
        </p:nvSpPr>
        <p:spPr>
          <a:xfrm>
            <a:off x="9763432" y="3982065"/>
            <a:ext cx="1527933" cy="2672407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555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Arguments – Truth Tables (Negation)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Our final operator, the ‘not’ operator (also known as </a:t>
            </a:r>
            <a:r>
              <a:rPr lang="en-US" i="1" dirty="0"/>
              <a:t>negation</a:t>
            </a:r>
            <a:r>
              <a:rPr lang="en-US" dirty="0"/>
              <a:t>) only operates on one letter, so it’s truth table is slightly different.</a:t>
            </a:r>
          </a:p>
          <a:p>
            <a:r>
              <a:rPr lang="en-US" dirty="0"/>
              <a:t>It’s also very simple; when P is false, the sentence ‘not-P’ is true. Similarly, when P is true, then the sentence ‘not-P’ is false.  </a:t>
            </a:r>
          </a:p>
          <a:p>
            <a:r>
              <a:rPr lang="en-US" dirty="0"/>
              <a:t>Again, this is intuitive. The sentence ‘it’s not raining’ is false when it’s raining, and true when it is!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26BE2D6C-CAFF-4276-B0DE-14E60F5DC6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196888"/>
              </p:ext>
            </p:extLst>
          </p:nvPr>
        </p:nvGraphicFramePr>
        <p:xfrm>
          <a:off x="5541581" y="4503839"/>
          <a:ext cx="2709334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38711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Altogether then, our truth table looks like this.</a:t>
            </a:r>
          </a:p>
          <a:p>
            <a:r>
              <a:rPr lang="en-US" dirty="0"/>
              <a:t>These are the definitions of the logical operators; they fully define their meaning.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016B0CF4-F5F4-475A-BED5-CE06DF5CC1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230071"/>
              </p:ext>
            </p:extLst>
          </p:nvPr>
        </p:nvGraphicFramePr>
        <p:xfrm>
          <a:off x="2945864" y="4114799"/>
          <a:ext cx="812800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3664532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54651633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38331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⟷Q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50585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 can do truth tables for complex compound sentences with multiple connectives within them. </a:t>
            </a:r>
          </a:p>
          <a:p>
            <a:r>
              <a:rPr lang="en-US" dirty="0"/>
              <a:t>I’ll quickly demonstrate this now, but this is something we’ll do together in more detail in the tutorials as well.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4547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/>
          </a:bodyPr>
          <a:lstStyle/>
          <a:p>
            <a:r>
              <a:rPr lang="en-US" dirty="0"/>
              <a:t>So, for example, lets build the truth table for the sentence ‘P 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∧ (P → Q)’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849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0808" y="1600201"/>
            <a:ext cx="9589485" cy="232877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So, for example, lets build the truth table for the sentence: </a:t>
            </a:r>
          </a:p>
          <a:p>
            <a:pPr lvl="1"/>
            <a:r>
              <a:rPr lang="en-US" dirty="0"/>
              <a:t>‘P </a:t>
            </a:r>
            <a:r>
              <a:rPr lang="en-US" sz="3467" i="0" dirty="0">
                <a:effectLst/>
                <a:latin typeface="Arial" panose="020B0604020202020204" pitchFamily="34" charset="0"/>
              </a:rPr>
              <a:t>∧ (P → Q)’</a:t>
            </a:r>
          </a:p>
          <a:p>
            <a:r>
              <a:rPr lang="en-US" sz="4000" dirty="0">
                <a:latin typeface="Arial" panose="020B0604020202020204" pitchFamily="34" charset="0"/>
              </a:rPr>
              <a:t>We always start by the full configuration of the possible combinations of the sentences that appear in the compound sentence (i.e., P and Q).</a:t>
            </a:r>
          </a:p>
          <a:p>
            <a:r>
              <a:rPr lang="en-US" sz="4000" dirty="0">
                <a:latin typeface="Arial" panose="020B0604020202020204" pitchFamily="34" charset="0"/>
              </a:rPr>
              <a:t>These never change. They only extend if you add in more atomic sentences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804132"/>
              </p:ext>
            </p:extLst>
          </p:nvPr>
        </p:nvGraphicFramePr>
        <p:xfrm>
          <a:off x="2945864" y="4114799"/>
          <a:ext cx="464457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76725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Next, we’ll break the sentence down into its constituent parts. *</a:t>
            </a:r>
            <a:r>
              <a:rPr lang="en-US" b="1" dirty="0"/>
              <a:t>Original sentence: ‘</a:t>
            </a:r>
            <a:r>
              <a:rPr lang="en-US" dirty="0"/>
              <a:t>‘P 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∧ (P → Q)’*</a:t>
            </a:r>
            <a:endParaRPr lang="en-US" dirty="0"/>
          </a:p>
          <a:p>
            <a:r>
              <a:rPr lang="en-US" dirty="0"/>
              <a:t>Sentences in brackets are always </a:t>
            </a:r>
            <a:r>
              <a:rPr lang="en-US" i="1" dirty="0"/>
              <a:t>well-formed formulae </a:t>
            </a:r>
            <a:r>
              <a:rPr lang="en-US" dirty="0"/>
              <a:t>(i.e., they can’t be broken down further)</a:t>
            </a:r>
          </a:p>
          <a:p>
            <a:r>
              <a:rPr lang="en-US" dirty="0"/>
              <a:t>Therefore, we know we’ll need a truth table for ‘(P </a:t>
            </a:r>
            <a:r>
              <a:rPr lang="en-US" sz="3600" i="0" dirty="0">
                <a:effectLst/>
                <a:latin typeface="Arial" panose="020B0604020202020204" pitchFamily="34" charset="0"/>
              </a:rPr>
              <a:t>→ Q)’</a:t>
            </a:r>
          </a:p>
          <a:p>
            <a:r>
              <a:rPr lang="en-US" sz="3600" dirty="0">
                <a:latin typeface="Arial" panose="020B0604020202020204" pitchFamily="34" charset="0"/>
              </a:rPr>
              <a:t>This is the same as it appears on a normal truth table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481165"/>
              </p:ext>
            </p:extLst>
          </p:nvPr>
        </p:nvGraphicFramePr>
        <p:xfrm>
          <a:off x="2945864" y="4114799"/>
          <a:ext cx="464457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2523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Problems with Arguments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When arguments are bad, it’s usually because they employ some form of </a:t>
            </a:r>
            <a:r>
              <a:rPr lang="en-US" sz="3200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fallacy</a:t>
            </a: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Fallacies can be either </a:t>
            </a:r>
            <a:r>
              <a:rPr lang="en-US" sz="3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informal </a:t>
            </a: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 </a:t>
            </a:r>
            <a:r>
              <a:rPr lang="en-US" sz="3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formal</a:t>
            </a: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b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Informal fallacies </a:t>
            </a: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are </a:t>
            </a:r>
            <a:r>
              <a:rPr lang="en-US" sz="3200" kern="100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characterised</a:t>
            </a: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by an error in the </a:t>
            </a:r>
            <a:r>
              <a:rPr lang="en-US" sz="3200" u="sng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content</a:t>
            </a: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an argument.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Formal fallacies </a:t>
            </a: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are </a:t>
            </a:r>
            <a:r>
              <a:rPr lang="en-US" sz="32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characterised</a:t>
            </a: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by an error in the </a:t>
            </a:r>
            <a:r>
              <a:rPr lang="en-US" sz="3200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structure</a:t>
            </a: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an argument.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22485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/>
          </a:bodyPr>
          <a:lstStyle/>
          <a:p>
            <a:r>
              <a:rPr lang="en-US" dirty="0"/>
              <a:t>Next, we have to add in the ‘P </a:t>
            </a:r>
            <a:r>
              <a:rPr lang="en-US" sz="3600" i="0" dirty="0">
                <a:effectLst/>
                <a:latin typeface="Arial" panose="020B0604020202020204" pitchFamily="34" charset="0"/>
              </a:rPr>
              <a:t>∧ …’ portion of our compound sentence. </a:t>
            </a:r>
          </a:p>
          <a:p>
            <a:r>
              <a:rPr lang="en-US" dirty="0"/>
              <a:t> But what values do we enter here?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5692520"/>
              </p:ext>
            </p:extLst>
          </p:nvPr>
        </p:nvGraphicFramePr>
        <p:xfrm>
          <a:off x="2945864" y="4114799"/>
          <a:ext cx="464457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∧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A8BC190-2087-4913-B32A-B4FF3E0BB26E}"/>
              </a:ext>
            </a:extLst>
          </p:cNvPr>
          <p:cNvCxnSpPr/>
          <p:nvPr/>
        </p:nvCxnSpPr>
        <p:spPr>
          <a:xfrm flipH="1">
            <a:off x="6418498" y="3429000"/>
            <a:ext cx="2743200" cy="5589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D05DFBF-AC2C-4940-8291-BD16069B965F}"/>
              </a:ext>
            </a:extLst>
          </p:cNvPr>
          <p:cNvSpPr/>
          <p:nvPr/>
        </p:nvSpPr>
        <p:spPr>
          <a:xfrm>
            <a:off x="5197332" y="4005662"/>
            <a:ext cx="1274260" cy="2577699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959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On our original truth table, we had the truth value for ‘P 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∧ Q’, but now we have different values for the second </a:t>
            </a:r>
            <a:r>
              <a:rPr lang="en-US" sz="4000" i="1" dirty="0">
                <a:effectLst/>
                <a:latin typeface="Arial" panose="020B0604020202020204" pitchFamily="34" charset="0"/>
              </a:rPr>
              <a:t>conjunct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.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/>
        </p:nvGraphicFramePr>
        <p:xfrm>
          <a:off x="2945864" y="4114799"/>
          <a:ext cx="464457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∧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852A15-E8DC-42B5-8A58-25D1F0E202BA}"/>
              </a:ext>
            </a:extLst>
          </p:cNvPr>
          <p:cNvSpPr/>
          <p:nvPr/>
        </p:nvSpPr>
        <p:spPr>
          <a:xfrm>
            <a:off x="3999763" y="3996234"/>
            <a:ext cx="1368650" cy="256590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A31790-D814-4006-8EB6-1C6674DCDF34}"/>
              </a:ext>
            </a:extLst>
          </p:cNvPr>
          <p:cNvSpPr txBox="1"/>
          <p:nvPr/>
        </p:nvSpPr>
        <p:spPr>
          <a:xfrm>
            <a:off x="5356615" y="3435476"/>
            <a:ext cx="2342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Initial values for the second conjunct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3FF77B-AA33-4AF5-9D0E-11E81457A189}"/>
              </a:ext>
            </a:extLst>
          </p:cNvPr>
          <p:cNvCxnSpPr>
            <a:cxnSpLocks/>
          </p:cNvCxnSpPr>
          <p:nvPr/>
        </p:nvCxnSpPr>
        <p:spPr>
          <a:xfrm flipH="1">
            <a:off x="5226828" y="3758641"/>
            <a:ext cx="224176" cy="2675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56BDCE7-6172-4834-8E30-907FE020813C}"/>
              </a:ext>
            </a:extLst>
          </p:cNvPr>
          <p:cNvSpPr/>
          <p:nvPr/>
        </p:nvSpPr>
        <p:spPr>
          <a:xfrm>
            <a:off x="6330009" y="4066233"/>
            <a:ext cx="1368650" cy="256590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42FE17-DCF2-4F4F-BA96-8E5A15A00E38}"/>
              </a:ext>
            </a:extLst>
          </p:cNvPr>
          <p:cNvSpPr txBox="1"/>
          <p:nvPr/>
        </p:nvSpPr>
        <p:spPr>
          <a:xfrm>
            <a:off x="7846143" y="5672518"/>
            <a:ext cx="29095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Our new values, as we’re looking for the truth value of ‘P </a:t>
            </a:r>
            <a:r>
              <a:rPr lang="en-US" sz="1800" i="0" dirty="0">
                <a:effectLst/>
                <a:latin typeface="Arial" panose="020B0604020202020204" pitchFamily="34" charset="0"/>
              </a:rPr>
              <a:t>∧ (P → Q)’, rather than ‘P</a:t>
            </a:r>
            <a:r>
              <a:rPr lang="en-GB" dirty="0"/>
              <a:t> </a:t>
            </a:r>
            <a:r>
              <a:rPr lang="en-US" sz="1800" i="0" dirty="0">
                <a:effectLst/>
                <a:latin typeface="Arial" panose="020B0604020202020204" pitchFamily="34" charset="0"/>
              </a:rPr>
              <a:t>∧ Q’.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1743345-E026-44CC-8311-D957648F8760}"/>
              </a:ext>
            </a:extLst>
          </p:cNvPr>
          <p:cNvCxnSpPr>
            <a:cxnSpLocks/>
          </p:cNvCxnSpPr>
          <p:nvPr/>
        </p:nvCxnSpPr>
        <p:spPr>
          <a:xfrm flipH="1" flipV="1">
            <a:off x="7698659" y="5764246"/>
            <a:ext cx="174947" cy="3651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2C2533F-0E8D-41E8-A98F-7869F1BAC4D7}"/>
              </a:ext>
            </a:extLst>
          </p:cNvPr>
          <p:cNvSpPr txBox="1"/>
          <p:nvPr/>
        </p:nvSpPr>
        <p:spPr>
          <a:xfrm>
            <a:off x="10031573" y="3109950"/>
            <a:ext cx="14482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Original Truth Table for Conjunction</a:t>
            </a:r>
            <a:endParaRPr lang="en-US" sz="1100" dirty="0"/>
          </a:p>
        </p:txBody>
      </p:sp>
      <p:graphicFrame>
        <p:nvGraphicFramePr>
          <p:cNvPr id="16" name="Table 8">
            <a:extLst>
              <a:ext uri="{FF2B5EF4-FFF2-40B4-BE49-F238E27FC236}">
                <a16:creationId xmlns:a16="http://schemas.microsoft.com/office/drawing/2014/main" id="{BB264DCF-B8ED-4B0A-9D68-1F01DEDCBE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1218767"/>
              </p:ext>
            </p:extLst>
          </p:nvPr>
        </p:nvGraphicFramePr>
        <p:xfrm>
          <a:off x="9695386" y="3572519"/>
          <a:ext cx="2246559" cy="1733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0991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</a:tblGrid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Q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 </a:t>
                      </a:r>
                      <a:r>
                        <a:rPr lang="en-US" sz="1400" i="0" dirty="0"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83645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What our initial truth table told us was essentially a formula for working out what the value of ‘P 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∧ </a:t>
            </a:r>
            <a:r>
              <a:rPr lang="en-US" sz="4000" i="1" dirty="0">
                <a:effectLst/>
                <a:latin typeface="Arial" panose="020B0604020202020204" pitchFamily="34" charset="0"/>
              </a:rPr>
              <a:t>anything’ </a:t>
            </a:r>
            <a:r>
              <a:rPr lang="en-US" sz="4000" dirty="0">
                <a:latin typeface="Arial" panose="020B0604020202020204" pitchFamily="34" charset="0"/>
              </a:rPr>
              <a:t>is. </a:t>
            </a:r>
          </a:p>
          <a:p>
            <a:r>
              <a:rPr lang="en-US" sz="4000" dirty="0">
                <a:latin typeface="Arial" panose="020B0604020202020204" pitchFamily="34" charset="0"/>
              </a:rPr>
              <a:t>It tells us all the possible circumstances we could meet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. </a:t>
            </a:r>
          </a:p>
          <a:p>
            <a:r>
              <a:rPr lang="en-US" sz="4000" dirty="0">
                <a:latin typeface="Arial" panose="020B0604020202020204" pitchFamily="34" charset="0"/>
              </a:rPr>
              <a:t>It says that, if our </a:t>
            </a:r>
            <a:r>
              <a:rPr lang="en-US" sz="4000" i="1" dirty="0">
                <a:latin typeface="Arial" panose="020B0604020202020204" pitchFamily="34" charset="0"/>
              </a:rPr>
              <a:t>first conjunct </a:t>
            </a:r>
            <a:r>
              <a:rPr lang="en-US" sz="4000" dirty="0">
                <a:latin typeface="Arial" panose="020B0604020202020204" pitchFamily="34" charset="0"/>
              </a:rPr>
              <a:t>is 1, and our </a:t>
            </a:r>
            <a:r>
              <a:rPr lang="en-US" sz="4000" i="1" dirty="0">
                <a:latin typeface="Arial" panose="020B0604020202020204" pitchFamily="34" charset="0"/>
              </a:rPr>
              <a:t>second conjunct </a:t>
            </a:r>
            <a:r>
              <a:rPr lang="en-US" sz="4000" dirty="0">
                <a:latin typeface="Arial" panose="020B0604020202020204" pitchFamily="34" charset="0"/>
              </a:rPr>
              <a:t>is 1, then the sentence, as a whole, is true (i.e., is a 1) (</a:t>
            </a:r>
            <a:r>
              <a:rPr lang="en-US" sz="4000" i="1" dirty="0">
                <a:latin typeface="Arial" panose="020B0604020202020204" pitchFamily="34" charset="0"/>
              </a:rPr>
              <a:t>situation 1</a:t>
            </a:r>
            <a:r>
              <a:rPr lang="en-US" sz="4000" dirty="0">
                <a:latin typeface="Arial" panose="020B0604020202020204" pitchFamily="34" charset="0"/>
              </a:rPr>
              <a:t>). </a:t>
            </a:r>
          </a:p>
          <a:p>
            <a:r>
              <a:rPr lang="en-US" sz="4000" dirty="0">
                <a:latin typeface="Arial" panose="020B0604020202020204" pitchFamily="34" charset="0"/>
              </a:rPr>
              <a:t>If our antecedent is 1, and our consequent is 0, the sentence is false, and we have a 0 (</a:t>
            </a:r>
            <a:r>
              <a:rPr lang="en-US" sz="4000" i="1" dirty="0">
                <a:latin typeface="Arial" panose="020B0604020202020204" pitchFamily="34" charset="0"/>
              </a:rPr>
              <a:t>situation 2</a:t>
            </a:r>
            <a:r>
              <a:rPr lang="en-US" sz="4000" dirty="0">
                <a:latin typeface="Arial" panose="020B0604020202020204" pitchFamily="34" charset="0"/>
              </a:rPr>
              <a:t>).</a:t>
            </a:r>
          </a:p>
          <a:p>
            <a:r>
              <a:rPr lang="en-US" sz="4000" dirty="0">
                <a:latin typeface="Arial" panose="020B0604020202020204" pitchFamily="34" charset="0"/>
              </a:rPr>
              <a:t>Et cetera. 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980813"/>
              </p:ext>
            </p:extLst>
          </p:nvPr>
        </p:nvGraphicFramePr>
        <p:xfrm>
          <a:off x="2945864" y="4114799"/>
          <a:ext cx="3483429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42FAF04-EC25-41CD-B9A7-FD316CEA29BB}"/>
              </a:ext>
            </a:extLst>
          </p:cNvPr>
          <p:cNvSpPr txBox="1"/>
          <p:nvPr/>
        </p:nvSpPr>
        <p:spPr>
          <a:xfrm>
            <a:off x="1565415" y="4616426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1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85850B-1C2A-474F-BBE6-121F5153CDF8}"/>
              </a:ext>
            </a:extLst>
          </p:cNvPr>
          <p:cNvSpPr txBox="1"/>
          <p:nvPr/>
        </p:nvSpPr>
        <p:spPr>
          <a:xfrm>
            <a:off x="1565415" y="5073133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2</a:t>
            </a:r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A1E5B59-C502-4D16-A260-80DFF8A4A0D2}"/>
              </a:ext>
            </a:extLst>
          </p:cNvPr>
          <p:cNvSpPr/>
          <p:nvPr/>
        </p:nvSpPr>
        <p:spPr>
          <a:xfrm>
            <a:off x="1162173" y="4565788"/>
            <a:ext cx="3940769" cy="50734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E15FD35-38BF-465C-B2AA-514093DA4477}"/>
              </a:ext>
            </a:extLst>
          </p:cNvPr>
          <p:cNvSpPr/>
          <p:nvPr/>
        </p:nvSpPr>
        <p:spPr>
          <a:xfrm>
            <a:off x="1162173" y="5066921"/>
            <a:ext cx="3940769" cy="50734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013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fontScale="55000" lnSpcReduction="20000"/>
          </a:bodyPr>
          <a:lstStyle/>
          <a:p>
            <a:r>
              <a:rPr lang="en-GB" sz="3600" dirty="0">
                <a:latin typeface="Arial" panose="020B0604020202020204" pitchFamily="34" charset="0"/>
              </a:rPr>
              <a:t>Our second conjunct here is ‘P </a:t>
            </a:r>
            <a:r>
              <a:rPr lang="en-US" sz="3600" i="0" dirty="0">
                <a:effectLst/>
                <a:latin typeface="Arial" panose="020B0604020202020204" pitchFamily="34" charset="0"/>
              </a:rPr>
              <a:t>→ Q’, and we’ve already got the truth values for this sentence (we just worked it out!). </a:t>
            </a:r>
          </a:p>
          <a:p>
            <a:r>
              <a:rPr lang="en-US" sz="3600" dirty="0">
                <a:latin typeface="Arial" panose="020B0604020202020204" pitchFamily="34" charset="0"/>
              </a:rPr>
              <a:t>Looking at our original truth table, as we saw, when we have a situation in which the first conjunct is 1, and the second conjunct is 1, the sentence, as a whole, has a value of 1 (i.e., </a:t>
            </a:r>
            <a:r>
              <a:rPr lang="en-US" sz="3600" i="1" dirty="0">
                <a:latin typeface="Arial" panose="020B0604020202020204" pitchFamily="34" charset="0"/>
              </a:rPr>
              <a:t>situation 1</a:t>
            </a:r>
            <a:r>
              <a:rPr lang="en-US" sz="3600" dirty="0">
                <a:latin typeface="Arial" panose="020B0604020202020204" pitchFamily="34" charset="0"/>
              </a:rPr>
              <a:t>). </a:t>
            </a:r>
            <a:r>
              <a:rPr lang="en-GB" sz="3600" dirty="0">
                <a:latin typeface="Arial" panose="020B0604020202020204" pitchFamily="34" charset="0"/>
              </a:rPr>
              <a:t> </a:t>
            </a:r>
          </a:p>
          <a:p>
            <a:r>
              <a:rPr lang="en-GB" sz="3600" dirty="0">
                <a:latin typeface="Arial" panose="020B0604020202020204" pitchFamily="34" charset="0"/>
              </a:rPr>
              <a:t>Therefore, we know the sentence ‘P</a:t>
            </a:r>
            <a:r>
              <a:rPr lang="en-US" sz="3600" i="0" dirty="0">
                <a:effectLst/>
                <a:latin typeface="Arial" panose="020B0604020202020204" pitchFamily="34" charset="0"/>
              </a:rPr>
              <a:t>∧(</a:t>
            </a:r>
            <a:r>
              <a:rPr lang="en-GB" sz="3600" dirty="0">
                <a:latin typeface="Arial" panose="020B0604020202020204" pitchFamily="34" charset="0"/>
              </a:rPr>
              <a:t>P</a:t>
            </a:r>
            <a:r>
              <a:rPr lang="en-US" sz="3600" i="0" dirty="0">
                <a:effectLst/>
                <a:latin typeface="Arial" panose="020B0604020202020204" pitchFamily="34" charset="0"/>
              </a:rPr>
              <a:t>→Q)’</a:t>
            </a:r>
            <a:r>
              <a:rPr lang="en-GB" sz="3600" dirty="0">
                <a:latin typeface="Arial" panose="020B0604020202020204" pitchFamily="34" charset="0"/>
              </a:rPr>
              <a:t> is true when ‘P’ is true, and ‘P</a:t>
            </a:r>
            <a:r>
              <a:rPr lang="en-US" sz="3600" i="0" dirty="0">
                <a:effectLst/>
                <a:latin typeface="Arial" panose="020B0604020202020204" pitchFamily="34" charset="0"/>
              </a:rPr>
              <a:t>→Q’ is true</a:t>
            </a:r>
            <a:r>
              <a:rPr lang="en-GB" sz="3600" dirty="0">
                <a:latin typeface="Arial" panose="020B0604020202020204" pitchFamily="34" charset="0"/>
              </a:rPr>
              <a:t>. We can put a value of ‘1’ in the top line. This value is the value for the sentence, as a whole (as the conjunction is the </a:t>
            </a:r>
            <a:r>
              <a:rPr lang="en-GB" sz="3600" i="1" dirty="0">
                <a:latin typeface="Arial" panose="020B0604020202020204" pitchFamily="34" charset="0"/>
              </a:rPr>
              <a:t>main operator</a:t>
            </a:r>
            <a:r>
              <a:rPr lang="en-GB" sz="3600" dirty="0">
                <a:latin typeface="Arial" panose="020B0604020202020204" pitchFamily="34" charset="0"/>
              </a:rPr>
              <a:t>). </a:t>
            </a:r>
            <a:endParaRPr lang="en-US" sz="36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751201"/>
              </p:ext>
            </p:extLst>
          </p:nvPr>
        </p:nvGraphicFramePr>
        <p:xfrm>
          <a:off x="2945864" y="4114799"/>
          <a:ext cx="464457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∧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852A15-E8DC-42B5-8A58-25D1F0E202BA}"/>
              </a:ext>
            </a:extLst>
          </p:cNvPr>
          <p:cNvSpPr/>
          <p:nvPr/>
        </p:nvSpPr>
        <p:spPr>
          <a:xfrm>
            <a:off x="6330008" y="4017461"/>
            <a:ext cx="1368650" cy="256590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A31790-D814-4006-8EB6-1C6674DCDF34}"/>
              </a:ext>
            </a:extLst>
          </p:cNvPr>
          <p:cNvSpPr txBox="1"/>
          <p:nvPr/>
        </p:nvSpPr>
        <p:spPr>
          <a:xfrm>
            <a:off x="7852040" y="6398695"/>
            <a:ext cx="286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Truth values of ‘P </a:t>
            </a:r>
            <a:r>
              <a:rPr lang="en-US" sz="1800" i="0" dirty="0">
                <a:effectLst/>
                <a:latin typeface="Arial" panose="020B0604020202020204" pitchFamily="34" charset="0"/>
              </a:rPr>
              <a:t>→ Q’</a:t>
            </a:r>
            <a:r>
              <a:rPr lang="en-GB" dirty="0"/>
              <a:t> 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3FF77B-AA33-4AF5-9D0E-11E81457A189}"/>
              </a:ext>
            </a:extLst>
          </p:cNvPr>
          <p:cNvCxnSpPr>
            <a:cxnSpLocks/>
          </p:cNvCxnSpPr>
          <p:nvPr/>
        </p:nvCxnSpPr>
        <p:spPr>
          <a:xfrm flipH="1" flipV="1">
            <a:off x="7698659" y="6343757"/>
            <a:ext cx="572236" cy="1278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AC499A8-D1E2-42F8-BDAB-08CC3B0359E4}"/>
              </a:ext>
            </a:extLst>
          </p:cNvPr>
          <p:cNvSpPr/>
          <p:nvPr/>
        </p:nvSpPr>
        <p:spPr>
          <a:xfrm>
            <a:off x="6381068" y="4601496"/>
            <a:ext cx="460150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5C0F01-0394-4D9B-8FDE-5568A65A93BE}"/>
              </a:ext>
            </a:extLst>
          </p:cNvPr>
          <p:cNvSpPr/>
          <p:nvPr/>
        </p:nvSpPr>
        <p:spPr>
          <a:xfrm>
            <a:off x="5268150" y="4601495"/>
            <a:ext cx="410869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BC2FD3-ADA4-48EF-A26A-B46613B74333}"/>
              </a:ext>
            </a:extLst>
          </p:cNvPr>
          <p:cNvSpPr txBox="1"/>
          <p:nvPr/>
        </p:nvSpPr>
        <p:spPr>
          <a:xfrm>
            <a:off x="1565415" y="4616426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1</a:t>
            </a:r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4DBF63C-B204-4BC7-AB6D-C02849406639}"/>
              </a:ext>
            </a:extLst>
          </p:cNvPr>
          <p:cNvSpPr/>
          <p:nvPr/>
        </p:nvSpPr>
        <p:spPr>
          <a:xfrm>
            <a:off x="1162173" y="4565788"/>
            <a:ext cx="6536485" cy="50734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able 8">
            <a:extLst>
              <a:ext uri="{FF2B5EF4-FFF2-40B4-BE49-F238E27FC236}">
                <a16:creationId xmlns:a16="http://schemas.microsoft.com/office/drawing/2014/main" id="{497452E0-0D84-4570-BA29-A9B8394FE6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3680907"/>
              </p:ext>
            </p:extLst>
          </p:nvPr>
        </p:nvGraphicFramePr>
        <p:xfrm>
          <a:off x="9610075" y="4206508"/>
          <a:ext cx="2246559" cy="1733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0991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</a:tblGrid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Q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 </a:t>
                      </a:r>
                      <a:r>
                        <a:rPr lang="en-US" sz="1400" i="0" dirty="0"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71FC8DC8-B292-406E-BE62-41DE641EB3CC}"/>
              </a:ext>
            </a:extLst>
          </p:cNvPr>
          <p:cNvSpPr txBox="1"/>
          <p:nvPr/>
        </p:nvSpPr>
        <p:spPr>
          <a:xfrm>
            <a:off x="9989081" y="3747080"/>
            <a:ext cx="14482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Original Truth Table for Conjunction</a:t>
            </a:r>
            <a:endParaRPr lang="en-US" sz="11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B7366C6-EE7B-BB36-F783-C030917DDC4A}"/>
              </a:ext>
            </a:extLst>
          </p:cNvPr>
          <p:cNvSpPr/>
          <p:nvPr/>
        </p:nvSpPr>
        <p:spPr>
          <a:xfrm>
            <a:off x="9578212" y="4480614"/>
            <a:ext cx="2099982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1033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fontScale="62500" lnSpcReduction="20000"/>
          </a:bodyPr>
          <a:lstStyle/>
          <a:p>
            <a:r>
              <a:rPr lang="en-GB" sz="3600" dirty="0">
                <a:latin typeface="Arial" panose="020B0604020202020204" pitchFamily="34" charset="0"/>
              </a:rPr>
              <a:t>We can then go on and complete the rest of the table. </a:t>
            </a:r>
          </a:p>
          <a:p>
            <a:r>
              <a:rPr lang="en-GB" sz="3600" dirty="0">
                <a:latin typeface="Arial" panose="020B0604020202020204" pitchFamily="34" charset="0"/>
              </a:rPr>
              <a:t>In </a:t>
            </a:r>
            <a:r>
              <a:rPr lang="en-GB" sz="3600" b="1" dirty="0">
                <a:latin typeface="Arial" panose="020B0604020202020204" pitchFamily="34" charset="0"/>
              </a:rPr>
              <a:t>situation 2</a:t>
            </a:r>
            <a:r>
              <a:rPr lang="en-GB" sz="3600" dirty="0">
                <a:latin typeface="Arial" panose="020B0604020202020204" pitchFamily="34" charset="0"/>
              </a:rPr>
              <a:t>, we have a 1 and a 0. Therefore, according to our original truth table for conjunction, we have a 0. </a:t>
            </a:r>
          </a:p>
          <a:p>
            <a:r>
              <a:rPr lang="en-GB" sz="3600" dirty="0">
                <a:latin typeface="Arial" panose="020B0604020202020204" pitchFamily="34" charset="0"/>
              </a:rPr>
              <a:t>In situation 3, we have a 0 and a 1. Therefore, according to our original truth table for conjunction, we have a 0. </a:t>
            </a:r>
          </a:p>
          <a:p>
            <a:r>
              <a:rPr lang="en-GB" sz="3600" dirty="0">
                <a:latin typeface="Arial" panose="020B0604020202020204" pitchFamily="34" charset="0"/>
              </a:rPr>
              <a:t>In situation 4, we have a 0 and a 1. Therefore, according to our original truth table for conjunction, we have a 0. </a:t>
            </a:r>
            <a:endParaRPr lang="en-US" sz="3600" dirty="0">
              <a:latin typeface="Arial" panose="020B0604020202020204" pitchFamily="34" charset="0"/>
            </a:endParaRP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260240"/>
              </p:ext>
            </p:extLst>
          </p:nvPr>
        </p:nvGraphicFramePr>
        <p:xfrm>
          <a:off x="2945864" y="4114799"/>
          <a:ext cx="464457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∧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54860BBE-7508-4214-AB85-AF5120BFC69C}"/>
              </a:ext>
            </a:extLst>
          </p:cNvPr>
          <p:cNvSpPr/>
          <p:nvPr/>
        </p:nvSpPr>
        <p:spPr>
          <a:xfrm>
            <a:off x="2909602" y="5045363"/>
            <a:ext cx="410869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AC499A8-D1E2-42F8-BDAB-08CC3B0359E4}"/>
              </a:ext>
            </a:extLst>
          </p:cNvPr>
          <p:cNvSpPr/>
          <p:nvPr/>
        </p:nvSpPr>
        <p:spPr>
          <a:xfrm>
            <a:off x="6386967" y="5052732"/>
            <a:ext cx="460150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5C0F01-0394-4D9B-8FDE-5568A65A93BE}"/>
              </a:ext>
            </a:extLst>
          </p:cNvPr>
          <p:cNvSpPr/>
          <p:nvPr/>
        </p:nvSpPr>
        <p:spPr>
          <a:xfrm>
            <a:off x="5281424" y="5052733"/>
            <a:ext cx="410869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BC2FD3-ADA4-48EF-A26A-B46613B74333}"/>
              </a:ext>
            </a:extLst>
          </p:cNvPr>
          <p:cNvSpPr txBox="1"/>
          <p:nvPr/>
        </p:nvSpPr>
        <p:spPr>
          <a:xfrm>
            <a:off x="1565414" y="5115745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Situation 2</a:t>
            </a:r>
            <a:endParaRPr lang="en-US" b="1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4DBF63C-B204-4BC7-AB6D-C02849406639}"/>
              </a:ext>
            </a:extLst>
          </p:cNvPr>
          <p:cNvSpPr/>
          <p:nvPr/>
        </p:nvSpPr>
        <p:spPr>
          <a:xfrm>
            <a:off x="1448292" y="5029197"/>
            <a:ext cx="6536485" cy="50734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164261-62FF-4660-954B-2ECCCE5D78E5}"/>
              </a:ext>
            </a:extLst>
          </p:cNvPr>
          <p:cNvSpPr txBox="1"/>
          <p:nvPr/>
        </p:nvSpPr>
        <p:spPr>
          <a:xfrm>
            <a:off x="1565413" y="5509879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3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34E28D-4998-44EB-A334-ACDFB8A1A57C}"/>
              </a:ext>
            </a:extLst>
          </p:cNvPr>
          <p:cNvSpPr txBox="1"/>
          <p:nvPr/>
        </p:nvSpPr>
        <p:spPr>
          <a:xfrm>
            <a:off x="1565413" y="5955339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4</a:t>
            </a:r>
            <a:endParaRPr lang="en-US" dirty="0"/>
          </a:p>
        </p:txBody>
      </p:sp>
      <p:graphicFrame>
        <p:nvGraphicFramePr>
          <p:cNvPr id="19" name="Table 8">
            <a:extLst>
              <a:ext uri="{FF2B5EF4-FFF2-40B4-BE49-F238E27FC236}">
                <a16:creationId xmlns:a16="http://schemas.microsoft.com/office/drawing/2014/main" id="{589BC822-ED9A-4974-B228-DD54D03506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110079"/>
              </p:ext>
            </p:extLst>
          </p:nvPr>
        </p:nvGraphicFramePr>
        <p:xfrm>
          <a:off x="9610075" y="4206508"/>
          <a:ext cx="2246559" cy="1733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0991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</a:tblGrid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Q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 </a:t>
                      </a:r>
                      <a:r>
                        <a:rPr lang="en-US" sz="1400" i="0" dirty="0"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9E7FEF96-A75C-4843-A5B4-8291C4D2C2E4}"/>
              </a:ext>
            </a:extLst>
          </p:cNvPr>
          <p:cNvSpPr txBox="1"/>
          <p:nvPr/>
        </p:nvSpPr>
        <p:spPr>
          <a:xfrm>
            <a:off x="9989081" y="3747080"/>
            <a:ext cx="14482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Original Truth Table for Conjunction</a:t>
            </a:r>
            <a:endParaRPr lang="en-US" sz="11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027B99C-49DB-B7EF-029B-C7E3BC1A7BD5}"/>
              </a:ext>
            </a:extLst>
          </p:cNvPr>
          <p:cNvSpPr/>
          <p:nvPr/>
        </p:nvSpPr>
        <p:spPr>
          <a:xfrm>
            <a:off x="9593547" y="4821187"/>
            <a:ext cx="1843825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7414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fontScale="62500" lnSpcReduction="20000"/>
          </a:bodyPr>
          <a:lstStyle/>
          <a:p>
            <a:r>
              <a:rPr lang="en-GB" sz="3600" dirty="0">
                <a:latin typeface="Arial" panose="020B0604020202020204" pitchFamily="34" charset="0"/>
              </a:rPr>
              <a:t>We can then go on and complete the rest of the table. </a:t>
            </a:r>
          </a:p>
          <a:p>
            <a:r>
              <a:rPr lang="en-GB" sz="3600" dirty="0">
                <a:latin typeface="Arial" panose="020B0604020202020204" pitchFamily="34" charset="0"/>
              </a:rPr>
              <a:t>In situation 2, we have a 1 and a 0. Therefore, according to our original truth table for conjunction, we have a 0. </a:t>
            </a:r>
          </a:p>
          <a:p>
            <a:r>
              <a:rPr lang="en-GB" sz="3600" dirty="0">
                <a:latin typeface="Arial" panose="020B0604020202020204" pitchFamily="34" charset="0"/>
              </a:rPr>
              <a:t>In </a:t>
            </a:r>
            <a:r>
              <a:rPr lang="en-GB" sz="3600" b="1" dirty="0">
                <a:latin typeface="Arial" panose="020B0604020202020204" pitchFamily="34" charset="0"/>
              </a:rPr>
              <a:t>situation 3</a:t>
            </a:r>
            <a:r>
              <a:rPr lang="en-GB" sz="3600" dirty="0">
                <a:latin typeface="Arial" panose="020B0604020202020204" pitchFamily="34" charset="0"/>
              </a:rPr>
              <a:t>, we have a 0 and a 1. Therefore, according to our original truth table for conjunction, we have a 0. </a:t>
            </a:r>
          </a:p>
          <a:p>
            <a:r>
              <a:rPr lang="en-GB" sz="3600" dirty="0">
                <a:latin typeface="Arial" panose="020B0604020202020204" pitchFamily="34" charset="0"/>
              </a:rPr>
              <a:t>In situation 4, we have a 0 and a 1. Therefore, according to our original truth table for conjunction, we have a 0. </a:t>
            </a:r>
            <a:endParaRPr lang="en-US" sz="3600" dirty="0">
              <a:latin typeface="Arial" panose="020B0604020202020204" pitchFamily="34" charset="0"/>
            </a:endParaRP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9291394"/>
              </p:ext>
            </p:extLst>
          </p:nvPr>
        </p:nvGraphicFramePr>
        <p:xfrm>
          <a:off x="2945864" y="4114799"/>
          <a:ext cx="464457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∧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54860BBE-7508-4214-AB85-AF5120BFC69C}"/>
              </a:ext>
            </a:extLst>
          </p:cNvPr>
          <p:cNvSpPr/>
          <p:nvPr/>
        </p:nvSpPr>
        <p:spPr>
          <a:xfrm>
            <a:off x="2941339" y="5493833"/>
            <a:ext cx="410869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AC499A8-D1E2-42F8-BDAB-08CC3B0359E4}"/>
              </a:ext>
            </a:extLst>
          </p:cNvPr>
          <p:cNvSpPr/>
          <p:nvPr/>
        </p:nvSpPr>
        <p:spPr>
          <a:xfrm>
            <a:off x="6386967" y="5490437"/>
            <a:ext cx="460150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5C0F01-0394-4D9B-8FDE-5568A65A93BE}"/>
              </a:ext>
            </a:extLst>
          </p:cNvPr>
          <p:cNvSpPr/>
          <p:nvPr/>
        </p:nvSpPr>
        <p:spPr>
          <a:xfrm>
            <a:off x="5232779" y="5490438"/>
            <a:ext cx="410869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BC2FD3-ADA4-48EF-A26A-B46613B74333}"/>
              </a:ext>
            </a:extLst>
          </p:cNvPr>
          <p:cNvSpPr txBox="1"/>
          <p:nvPr/>
        </p:nvSpPr>
        <p:spPr>
          <a:xfrm>
            <a:off x="1565414" y="5115745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2</a:t>
            </a:r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4DBF63C-B204-4BC7-AB6D-C02849406639}"/>
              </a:ext>
            </a:extLst>
          </p:cNvPr>
          <p:cNvSpPr/>
          <p:nvPr/>
        </p:nvSpPr>
        <p:spPr>
          <a:xfrm>
            <a:off x="1477789" y="5443595"/>
            <a:ext cx="6536485" cy="50734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164261-62FF-4660-954B-2ECCCE5D78E5}"/>
              </a:ext>
            </a:extLst>
          </p:cNvPr>
          <p:cNvSpPr txBox="1"/>
          <p:nvPr/>
        </p:nvSpPr>
        <p:spPr>
          <a:xfrm>
            <a:off x="1565413" y="5509879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Situation 3</a:t>
            </a:r>
            <a:endParaRPr 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34E28D-4998-44EB-A334-ACDFB8A1A57C}"/>
              </a:ext>
            </a:extLst>
          </p:cNvPr>
          <p:cNvSpPr txBox="1"/>
          <p:nvPr/>
        </p:nvSpPr>
        <p:spPr>
          <a:xfrm>
            <a:off x="1565413" y="5955339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4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A958FC-5E94-4A6D-A519-F4824D0370C5}"/>
              </a:ext>
            </a:extLst>
          </p:cNvPr>
          <p:cNvSpPr txBox="1"/>
          <p:nvPr/>
        </p:nvSpPr>
        <p:spPr>
          <a:xfrm>
            <a:off x="9989081" y="3747080"/>
            <a:ext cx="14482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Original Truth Table for Conjunction</a:t>
            </a:r>
            <a:endParaRPr lang="en-US" sz="1100" dirty="0"/>
          </a:p>
        </p:txBody>
      </p:sp>
      <p:graphicFrame>
        <p:nvGraphicFramePr>
          <p:cNvPr id="20" name="Table 8">
            <a:extLst>
              <a:ext uri="{FF2B5EF4-FFF2-40B4-BE49-F238E27FC236}">
                <a16:creationId xmlns:a16="http://schemas.microsoft.com/office/drawing/2014/main" id="{9D307601-154C-4588-8593-849BEE01E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701825"/>
              </p:ext>
            </p:extLst>
          </p:nvPr>
        </p:nvGraphicFramePr>
        <p:xfrm>
          <a:off x="9610075" y="4206508"/>
          <a:ext cx="2246559" cy="1733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0991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</a:tblGrid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Q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 </a:t>
                      </a:r>
                      <a:r>
                        <a:rPr lang="en-US" sz="1400" i="0" dirty="0"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998B3ABC-6A6E-2FF1-14A0-A9111AD40C04}"/>
              </a:ext>
            </a:extLst>
          </p:cNvPr>
          <p:cNvSpPr/>
          <p:nvPr/>
        </p:nvSpPr>
        <p:spPr>
          <a:xfrm>
            <a:off x="9539494" y="5167251"/>
            <a:ext cx="1936697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0716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fontScale="62500" lnSpcReduction="20000"/>
          </a:bodyPr>
          <a:lstStyle/>
          <a:p>
            <a:r>
              <a:rPr lang="en-GB" sz="3600" dirty="0">
                <a:latin typeface="Arial" panose="020B0604020202020204" pitchFamily="34" charset="0"/>
              </a:rPr>
              <a:t>We can then go on and complete the rest of the table. </a:t>
            </a:r>
          </a:p>
          <a:p>
            <a:r>
              <a:rPr lang="en-GB" sz="3600" dirty="0">
                <a:latin typeface="Arial" panose="020B0604020202020204" pitchFamily="34" charset="0"/>
              </a:rPr>
              <a:t>In situation 2, we have a 1 and a 0. Therefore, according to our original truth table for conjunction, we have a 0. </a:t>
            </a:r>
          </a:p>
          <a:p>
            <a:r>
              <a:rPr lang="en-GB" sz="3600" dirty="0">
                <a:latin typeface="Arial" panose="020B0604020202020204" pitchFamily="34" charset="0"/>
              </a:rPr>
              <a:t>In situation 3, we have a 0 and a 1. Therefore, according to our original truth table for conjunction, we have a 0. </a:t>
            </a:r>
          </a:p>
          <a:p>
            <a:r>
              <a:rPr lang="en-GB" sz="3600" dirty="0">
                <a:latin typeface="Arial" panose="020B0604020202020204" pitchFamily="34" charset="0"/>
              </a:rPr>
              <a:t>In </a:t>
            </a:r>
            <a:r>
              <a:rPr lang="en-GB" sz="3600" b="1" dirty="0">
                <a:latin typeface="Arial" panose="020B0604020202020204" pitchFamily="34" charset="0"/>
              </a:rPr>
              <a:t>situation 4</a:t>
            </a:r>
            <a:r>
              <a:rPr lang="en-GB" sz="3600" dirty="0">
                <a:latin typeface="Arial" panose="020B0604020202020204" pitchFamily="34" charset="0"/>
              </a:rPr>
              <a:t>, we have a 0 and a 1. Therefore, according to our original truth table for conjunction, we have a 0. </a:t>
            </a:r>
            <a:endParaRPr lang="en-US" sz="36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988535"/>
              </p:ext>
            </p:extLst>
          </p:nvPr>
        </p:nvGraphicFramePr>
        <p:xfrm>
          <a:off x="2945864" y="4114799"/>
          <a:ext cx="464457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∧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54860BBE-7508-4214-AB85-AF5120BFC69C}"/>
              </a:ext>
            </a:extLst>
          </p:cNvPr>
          <p:cNvSpPr/>
          <p:nvPr/>
        </p:nvSpPr>
        <p:spPr>
          <a:xfrm>
            <a:off x="2931419" y="5927183"/>
            <a:ext cx="410869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AC499A8-D1E2-42F8-BDAB-08CC3B0359E4}"/>
              </a:ext>
            </a:extLst>
          </p:cNvPr>
          <p:cNvSpPr/>
          <p:nvPr/>
        </p:nvSpPr>
        <p:spPr>
          <a:xfrm>
            <a:off x="6381068" y="5955339"/>
            <a:ext cx="460150" cy="448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5C0F01-0394-4D9B-8FDE-5568A65A93BE}"/>
              </a:ext>
            </a:extLst>
          </p:cNvPr>
          <p:cNvSpPr/>
          <p:nvPr/>
        </p:nvSpPr>
        <p:spPr>
          <a:xfrm>
            <a:off x="5238679" y="5955339"/>
            <a:ext cx="410869" cy="448351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BC2FD3-ADA4-48EF-A26A-B46613B74333}"/>
              </a:ext>
            </a:extLst>
          </p:cNvPr>
          <p:cNvSpPr txBox="1"/>
          <p:nvPr/>
        </p:nvSpPr>
        <p:spPr>
          <a:xfrm>
            <a:off x="1565414" y="5115745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2</a:t>
            </a:r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4DBF63C-B204-4BC7-AB6D-C02849406639}"/>
              </a:ext>
            </a:extLst>
          </p:cNvPr>
          <p:cNvSpPr/>
          <p:nvPr/>
        </p:nvSpPr>
        <p:spPr>
          <a:xfrm>
            <a:off x="1460091" y="5918256"/>
            <a:ext cx="6536485" cy="50734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164261-62FF-4660-954B-2ECCCE5D78E5}"/>
              </a:ext>
            </a:extLst>
          </p:cNvPr>
          <p:cNvSpPr txBox="1"/>
          <p:nvPr/>
        </p:nvSpPr>
        <p:spPr>
          <a:xfrm>
            <a:off x="1565413" y="5509879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Situation 3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34E28D-4998-44EB-A334-ACDFB8A1A57C}"/>
              </a:ext>
            </a:extLst>
          </p:cNvPr>
          <p:cNvSpPr txBox="1"/>
          <p:nvPr/>
        </p:nvSpPr>
        <p:spPr>
          <a:xfrm>
            <a:off x="1565413" y="5955339"/>
            <a:ext cx="138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Situation 4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53AB47-1E7A-41DC-AC92-3E44D9592925}"/>
              </a:ext>
            </a:extLst>
          </p:cNvPr>
          <p:cNvSpPr txBox="1"/>
          <p:nvPr/>
        </p:nvSpPr>
        <p:spPr>
          <a:xfrm>
            <a:off x="9989081" y="3747080"/>
            <a:ext cx="14482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Original Truth Table for Conjunction</a:t>
            </a:r>
            <a:endParaRPr lang="en-US" sz="1100" dirty="0"/>
          </a:p>
        </p:txBody>
      </p:sp>
      <p:graphicFrame>
        <p:nvGraphicFramePr>
          <p:cNvPr id="20" name="Table 8">
            <a:extLst>
              <a:ext uri="{FF2B5EF4-FFF2-40B4-BE49-F238E27FC236}">
                <a16:creationId xmlns:a16="http://schemas.microsoft.com/office/drawing/2014/main" id="{34818B22-6BDD-4D4F-82CE-9BDAB86CA6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701825"/>
              </p:ext>
            </p:extLst>
          </p:nvPr>
        </p:nvGraphicFramePr>
        <p:xfrm>
          <a:off x="9610075" y="4206508"/>
          <a:ext cx="2246559" cy="1733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0991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792784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</a:tblGrid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Q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 </a:t>
                      </a:r>
                      <a:r>
                        <a:rPr lang="en-US" sz="1400" i="0" dirty="0"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46650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40E2516-FD58-4128-A519-956172AC3D87}"/>
              </a:ext>
            </a:extLst>
          </p:cNvPr>
          <p:cNvCxnSpPr>
            <a:stCxn id="16" idx="3"/>
          </p:cNvCxnSpPr>
          <p:nvPr/>
        </p:nvCxnSpPr>
        <p:spPr>
          <a:xfrm flipV="1">
            <a:off x="7996576" y="5439205"/>
            <a:ext cx="1572178" cy="7327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7148C3B-07BE-4257-9C17-3DA50AFCA301}"/>
              </a:ext>
            </a:extLst>
          </p:cNvPr>
          <p:cNvSpPr/>
          <p:nvPr/>
        </p:nvSpPr>
        <p:spPr>
          <a:xfrm>
            <a:off x="9610075" y="5262225"/>
            <a:ext cx="283143" cy="31856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F92F2DF-B215-46EE-A995-EFE11E3CB62E}"/>
              </a:ext>
            </a:extLst>
          </p:cNvPr>
          <p:cNvSpPr/>
          <p:nvPr/>
        </p:nvSpPr>
        <p:spPr>
          <a:xfrm>
            <a:off x="10267318" y="5255342"/>
            <a:ext cx="283143" cy="31856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6D57FD3-D355-4020-9B04-8734B1F3CE99}"/>
              </a:ext>
            </a:extLst>
          </p:cNvPr>
          <p:cNvSpPr/>
          <p:nvPr/>
        </p:nvSpPr>
        <p:spPr>
          <a:xfrm>
            <a:off x="11039877" y="5242560"/>
            <a:ext cx="335654" cy="325448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376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fontScale="77500" lnSpcReduction="20000"/>
          </a:bodyPr>
          <a:lstStyle/>
          <a:p>
            <a:r>
              <a:rPr lang="en-GB" sz="3600" dirty="0">
                <a:latin typeface="Arial" panose="020B0604020202020204" pitchFamily="34" charset="0"/>
              </a:rPr>
              <a:t>And there we have it. This is the truth value of the sentence ‘P</a:t>
            </a:r>
            <a:r>
              <a:rPr lang="en-US" sz="3600" i="0" dirty="0">
                <a:effectLst/>
                <a:latin typeface="Arial" panose="020B0604020202020204" pitchFamily="34" charset="0"/>
              </a:rPr>
              <a:t>∧(P</a:t>
            </a:r>
            <a:r>
              <a:rPr lang="en-US" sz="2000" dirty="0"/>
              <a:t> </a:t>
            </a:r>
            <a:r>
              <a:rPr lang="en-US" sz="3600" i="0" dirty="0">
                <a:effectLst/>
                <a:latin typeface="Arial" panose="020B0604020202020204" pitchFamily="34" charset="0"/>
              </a:rPr>
              <a:t>→ Q)’ (circled in red).</a:t>
            </a:r>
          </a:p>
          <a:p>
            <a:r>
              <a:rPr lang="en-US" sz="3600" dirty="0">
                <a:latin typeface="Arial" panose="020B0604020202020204" pitchFamily="34" charset="0"/>
              </a:rPr>
              <a:t>We have a mechanical system for calculating whether or not a sentence is true or false, given whatever configuration of the truth of the sentences that compose it. </a:t>
            </a:r>
            <a:r>
              <a:rPr lang="en-US" sz="3600" i="0" dirty="0">
                <a:effectLst/>
                <a:latin typeface="Arial" panose="020B0604020202020204" pitchFamily="34" charset="0"/>
              </a:rPr>
              <a:t> </a:t>
            </a:r>
            <a:endParaRPr lang="en-US" sz="36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3C9182FF-BD9E-4BAB-8AEE-5F3A1345583C}"/>
              </a:ext>
            </a:extLst>
          </p:cNvPr>
          <p:cNvGraphicFramePr>
            <a:graphicFrameLocks noGrp="1"/>
          </p:cNvGraphicFramePr>
          <p:nvPr/>
        </p:nvGraphicFramePr>
        <p:xfrm>
          <a:off x="2945864" y="4114799"/>
          <a:ext cx="4644572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∧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 </a:t>
                      </a:r>
                      <a:r>
                        <a:rPr lang="en-US" sz="2400" i="0" dirty="0"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14" name="Oval 13">
            <a:extLst>
              <a:ext uri="{FF2B5EF4-FFF2-40B4-BE49-F238E27FC236}">
                <a16:creationId xmlns:a16="http://schemas.microsoft.com/office/drawing/2014/main" id="{B05C0F01-0394-4D9B-8FDE-5568A65A93BE}"/>
              </a:ext>
            </a:extLst>
          </p:cNvPr>
          <p:cNvSpPr/>
          <p:nvPr/>
        </p:nvSpPr>
        <p:spPr>
          <a:xfrm>
            <a:off x="5238679" y="4566101"/>
            <a:ext cx="410869" cy="18375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4DBF63C-B204-4BC7-AB6D-C02849406639}"/>
              </a:ext>
            </a:extLst>
          </p:cNvPr>
          <p:cNvSpPr/>
          <p:nvPr/>
        </p:nvSpPr>
        <p:spPr>
          <a:xfrm>
            <a:off x="4864019" y="3971581"/>
            <a:ext cx="1294908" cy="2615206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860D9-4321-FF08-4AC2-CABC7A69396E}"/>
              </a:ext>
            </a:extLst>
          </p:cNvPr>
          <p:cNvSpPr txBox="1"/>
          <p:nvPr/>
        </p:nvSpPr>
        <p:spPr>
          <a:xfrm>
            <a:off x="8568267" y="4284131"/>
            <a:ext cx="30005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Note: if asked to give a </a:t>
            </a:r>
            <a:r>
              <a:rPr lang="en-GB" dirty="0" err="1"/>
              <a:t>truthtable</a:t>
            </a:r>
            <a:r>
              <a:rPr lang="en-GB" dirty="0"/>
              <a:t> for a sentence, the red ringed part is the ‘answer’, so to speak.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4552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lnSpcReduction="10000"/>
          </a:bodyPr>
          <a:lstStyle/>
          <a:p>
            <a:r>
              <a:rPr lang="en-GB" sz="3600" dirty="0">
                <a:latin typeface="Arial" panose="020B0604020202020204" pitchFamily="34" charset="0"/>
              </a:rPr>
              <a:t>With this truth table, we can construct truth tables for any sentence, as long as we can translate it in the method described. </a:t>
            </a:r>
          </a:p>
          <a:p>
            <a:r>
              <a:rPr lang="en-US" sz="3600" dirty="0">
                <a:latin typeface="Arial" panose="020B0604020202020204" pitchFamily="34" charset="0"/>
              </a:rPr>
              <a:t>We’re only limited by computational power.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734630"/>
              </p:ext>
            </p:extLst>
          </p:nvPr>
        </p:nvGraphicFramePr>
        <p:xfrm>
          <a:off x="2945864" y="4114799"/>
          <a:ext cx="812800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3664532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54651633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38331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⟷Q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20376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fontScale="62500" lnSpcReduction="20000"/>
          </a:bodyPr>
          <a:lstStyle/>
          <a:p>
            <a:r>
              <a:rPr lang="en-GB" sz="3600" dirty="0">
                <a:latin typeface="Arial" panose="020B0604020202020204" pitchFamily="34" charset="0"/>
              </a:rPr>
              <a:t>There’s no other method by which to memorise the truth tables for the connectives, other than to learn them – they’re definitions, and as such, they can’t be derived from anything else. </a:t>
            </a:r>
          </a:p>
          <a:p>
            <a:r>
              <a:rPr lang="en-GB" sz="3600" dirty="0">
                <a:latin typeface="Arial" panose="020B0604020202020204" pitchFamily="34" charset="0"/>
              </a:rPr>
              <a:t>That said, learning how they correspond (and differ) from their natural language equivalents can help you remember.</a:t>
            </a:r>
          </a:p>
          <a:p>
            <a:r>
              <a:rPr lang="en-GB" sz="3600" dirty="0">
                <a:latin typeface="Arial" panose="020B0604020202020204" pitchFamily="34" charset="0"/>
              </a:rPr>
              <a:t>We’ll go through this in the tutorials, so don’t worry if you’re struggling with this.</a:t>
            </a:r>
            <a:endParaRPr lang="en-US" sz="36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/>
        </p:nvGraphicFramePr>
        <p:xfrm>
          <a:off x="2945864" y="4114799"/>
          <a:ext cx="812800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822185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23664532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54651633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38331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∧ 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P </a:t>
                      </a: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∨ Q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⟷Q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¬P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3167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Informal Fallacies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These are the most common types of errors.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error is </a:t>
            </a:r>
            <a:r>
              <a:rPr lang="en-US" sz="3200" i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contentful</a:t>
            </a:r>
            <a:r>
              <a:rPr lang="en-US" sz="3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n-US" sz="3200" i="1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 example, </a:t>
            </a:r>
            <a:r>
              <a:rPr lang="en-US" sz="3200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 hominem </a:t>
            </a: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 an informal fallacy.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Latin for ‘</a:t>
            </a:r>
            <a:r>
              <a:rPr lang="en-US" sz="3200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against the person’</a:t>
            </a:r>
            <a:endParaRPr lang="en-US" sz="32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Here’s an example of an </a:t>
            </a:r>
            <a:r>
              <a:rPr lang="en-US" sz="3200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 hominem </a:t>
            </a: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argument:</a:t>
            </a: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667" kern="10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P1.</a:t>
            </a:r>
            <a:r>
              <a:rPr lang="en-US" sz="2667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Fred says </a:t>
            </a:r>
            <a:r>
              <a:rPr lang="en-US" sz="26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bar is open</a:t>
            </a: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667" kern="100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P2. </a:t>
            </a:r>
            <a:r>
              <a:rPr lang="en-US" sz="26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But Fred likes to drink, so he would say that</a:t>
            </a: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667" kern="100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C. </a:t>
            </a:r>
            <a:r>
              <a:rPr lang="en-US" sz="26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bar isn’t really open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830524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 fontScale="70000" lnSpcReduction="20000"/>
          </a:bodyPr>
          <a:lstStyle/>
          <a:p>
            <a:r>
              <a:rPr lang="en-GB" sz="3600" dirty="0">
                <a:latin typeface="Arial" panose="020B0604020202020204" pitchFamily="34" charset="0"/>
              </a:rPr>
              <a:t>How do we make truth tables for sentences with more than 2 atomic sentences?</a:t>
            </a:r>
          </a:p>
          <a:p>
            <a:r>
              <a:rPr lang="en-GB" sz="3600" dirty="0">
                <a:latin typeface="Arial" panose="020B0604020202020204" pitchFamily="34" charset="0"/>
              </a:rPr>
              <a:t>How would we make a truth table for: 		</a:t>
            </a:r>
          </a:p>
          <a:p>
            <a:pPr lvl="1"/>
            <a:r>
              <a:rPr lang="en-GB" sz="3067" dirty="0">
                <a:latin typeface="Arial" panose="020B0604020202020204" pitchFamily="34" charset="0"/>
              </a:rPr>
              <a:t>‘</a:t>
            </a:r>
            <a:r>
              <a:rPr lang="en-GB" sz="3067" dirty="0">
                <a:solidFill>
                  <a:srgbClr val="00B0F0"/>
                </a:solidFill>
                <a:latin typeface="Arial" panose="020B0604020202020204" pitchFamily="34" charset="0"/>
              </a:rPr>
              <a:t>P</a:t>
            </a:r>
            <a:r>
              <a:rPr lang="en-GB" sz="3067" dirty="0">
                <a:latin typeface="Arial" panose="020B0604020202020204" pitchFamily="34" charset="0"/>
              </a:rPr>
              <a:t> </a:t>
            </a:r>
            <a:r>
              <a:rPr lang="en-US" sz="3200" i="0" dirty="0">
                <a:effectLst/>
                <a:latin typeface="Arial" panose="020B0604020202020204" pitchFamily="34" charset="0"/>
              </a:rPr>
              <a:t>→ </a:t>
            </a:r>
            <a:r>
              <a:rPr lang="en-GB" sz="3067" dirty="0">
                <a:latin typeface="Arial" panose="020B0604020202020204" pitchFamily="34" charset="0"/>
              </a:rPr>
              <a:t>(</a:t>
            </a:r>
            <a:r>
              <a:rPr lang="en-GB" sz="3067" dirty="0">
                <a:solidFill>
                  <a:srgbClr val="FF0000"/>
                </a:solidFill>
                <a:latin typeface="Arial" panose="020B0604020202020204" pitchFamily="34" charset="0"/>
              </a:rPr>
              <a:t>Q</a:t>
            </a:r>
            <a:r>
              <a:rPr lang="en-GB" sz="3067" dirty="0">
                <a:latin typeface="Arial" panose="020B0604020202020204" pitchFamily="34" charset="0"/>
              </a:rPr>
              <a:t> v </a:t>
            </a:r>
            <a:r>
              <a:rPr lang="en-GB" sz="3067" dirty="0">
                <a:solidFill>
                  <a:srgbClr val="00B050"/>
                </a:solidFill>
                <a:latin typeface="Arial" panose="020B0604020202020204" pitchFamily="34" charset="0"/>
              </a:rPr>
              <a:t>R</a:t>
            </a:r>
            <a:r>
              <a:rPr lang="en-GB" sz="3067" dirty="0">
                <a:latin typeface="Arial" panose="020B0604020202020204" pitchFamily="34" charset="0"/>
              </a:rPr>
              <a:t>)’</a:t>
            </a:r>
          </a:p>
          <a:p>
            <a:r>
              <a:rPr lang="en-GB" sz="3600" dirty="0">
                <a:latin typeface="Arial" panose="020B0604020202020204" pitchFamily="34" charset="0"/>
              </a:rPr>
              <a:t>Our current truth table only mentions has space two of the variables</a:t>
            </a:r>
            <a:endParaRPr lang="en-US" sz="36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37EA67A-AAC8-88C3-4B2A-C9171F9A22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345067"/>
              </p:ext>
            </p:extLst>
          </p:nvPr>
        </p:nvGraphicFramePr>
        <p:xfrm>
          <a:off x="4516152" y="3989439"/>
          <a:ext cx="352467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8">
                  <a:extLst>
                    <a:ext uri="{9D8B030D-6E8A-4147-A177-3AD203B41FA5}">
                      <a16:colId xmlns:a16="http://schemas.microsoft.com/office/drawing/2014/main" val="2859467082"/>
                    </a:ext>
                  </a:extLst>
                </a:gridCol>
                <a:gridCol w="628602">
                  <a:extLst>
                    <a:ext uri="{9D8B030D-6E8A-4147-A177-3AD203B41FA5}">
                      <a16:colId xmlns:a16="http://schemas.microsoft.com/office/drawing/2014/main" val="2860093586"/>
                    </a:ext>
                  </a:extLst>
                </a:gridCol>
                <a:gridCol w="2392061">
                  <a:extLst>
                    <a:ext uri="{9D8B030D-6E8A-4147-A177-3AD203B41FA5}">
                      <a16:colId xmlns:a16="http://schemas.microsoft.com/office/drawing/2014/main" val="15023086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</a:t>
                      </a:r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316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644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758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31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0122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59093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8" y="1578816"/>
            <a:ext cx="9589485" cy="2328770"/>
          </a:xfrm>
        </p:spPr>
        <p:txBody>
          <a:bodyPr>
            <a:normAutofit/>
          </a:bodyPr>
          <a:lstStyle/>
          <a:p>
            <a:r>
              <a:rPr lang="en-US" dirty="0"/>
              <a:t>We need to extend the truth table such that it includes R. </a:t>
            </a:r>
          </a:p>
          <a:p>
            <a:r>
              <a:rPr lang="en-US" dirty="0"/>
              <a:t>We do this like so: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365569"/>
              </p:ext>
            </p:extLst>
          </p:nvPr>
        </p:nvGraphicFramePr>
        <p:xfrm>
          <a:off x="6939727" y="2227005"/>
          <a:ext cx="4994668" cy="44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7636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678425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831809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2766798">
                  <a:extLst>
                    <a:ext uri="{9D8B030D-6E8A-4147-A177-3AD203B41FA5}">
                      <a16:colId xmlns:a16="http://schemas.microsoft.com/office/drawing/2014/main" val="4145422718"/>
                    </a:ext>
                  </a:extLst>
                </a:gridCol>
              </a:tblGrid>
              <a:tr h="818241">
                <a:tc>
                  <a:txBody>
                    <a:bodyPr/>
                    <a:lstStyle/>
                    <a:p>
                      <a:r>
                        <a:rPr lang="en-GB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</a:t>
                      </a:r>
                      <a:r>
                        <a:rPr lang="en-GB" dirty="0"/>
                        <a:t>(Q 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9568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58269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0942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2770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507773C-8F44-B066-EAEA-264C864179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162561"/>
              </p:ext>
            </p:extLst>
          </p:nvPr>
        </p:nvGraphicFramePr>
        <p:xfrm>
          <a:off x="2350808" y="3959942"/>
          <a:ext cx="352467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8">
                  <a:extLst>
                    <a:ext uri="{9D8B030D-6E8A-4147-A177-3AD203B41FA5}">
                      <a16:colId xmlns:a16="http://schemas.microsoft.com/office/drawing/2014/main" val="2859467082"/>
                    </a:ext>
                  </a:extLst>
                </a:gridCol>
                <a:gridCol w="628602">
                  <a:extLst>
                    <a:ext uri="{9D8B030D-6E8A-4147-A177-3AD203B41FA5}">
                      <a16:colId xmlns:a16="http://schemas.microsoft.com/office/drawing/2014/main" val="2860093586"/>
                    </a:ext>
                  </a:extLst>
                </a:gridCol>
                <a:gridCol w="2392061">
                  <a:extLst>
                    <a:ext uri="{9D8B030D-6E8A-4147-A177-3AD203B41FA5}">
                      <a16:colId xmlns:a16="http://schemas.microsoft.com/office/drawing/2014/main" val="15023086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</a:t>
                      </a:r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316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644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758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31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0122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19981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6"/>
            <a:ext cx="4636140" cy="219087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Notice here, our old truth table appears in the new one. It’s just been extended.</a:t>
            </a: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9782100"/>
              </p:ext>
            </p:extLst>
          </p:nvPr>
        </p:nvGraphicFramePr>
        <p:xfrm>
          <a:off x="6939727" y="2227005"/>
          <a:ext cx="4994668" cy="44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7636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678425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831809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2766798">
                  <a:extLst>
                    <a:ext uri="{9D8B030D-6E8A-4147-A177-3AD203B41FA5}">
                      <a16:colId xmlns:a16="http://schemas.microsoft.com/office/drawing/2014/main" val="4145422718"/>
                    </a:ext>
                  </a:extLst>
                </a:gridCol>
              </a:tblGrid>
              <a:tr h="818241">
                <a:tc>
                  <a:txBody>
                    <a:bodyPr/>
                    <a:lstStyle/>
                    <a:p>
                      <a:r>
                        <a:rPr lang="en-GB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</a:t>
                      </a:r>
                      <a:r>
                        <a:rPr lang="en-GB" dirty="0"/>
                        <a:t>(Q 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9568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58269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0942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2770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507773C-8F44-B066-EAEA-264C8641793C}"/>
              </a:ext>
            </a:extLst>
          </p:cNvPr>
          <p:cNvGraphicFramePr>
            <a:graphicFrameLocks noGrp="1"/>
          </p:cNvGraphicFramePr>
          <p:nvPr/>
        </p:nvGraphicFramePr>
        <p:xfrm>
          <a:off x="2350808" y="3959942"/>
          <a:ext cx="352467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8">
                  <a:extLst>
                    <a:ext uri="{9D8B030D-6E8A-4147-A177-3AD203B41FA5}">
                      <a16:colId xmlns:a16="http://schemas.microsoft.com/office/drawing/2014/main" val="2859467082"/>
                    </a:ext>
                  </a:extLst>
                </a:gridCol>
                <a:gridCol w="628602">
                  <a:extLst>
                    <a:ext uri="{9D8B030D-6E8A-4147-A177-3AD203B41FA5}">
                      <a16:colId xmlns:a16="http://schemas.microsoft.com/office/drawing/2014/main" val="2860093586"/>
                    </a:ext>
                  </a:extLst>
                </a:gridCol>
                <a:gridCol w="2392061">
                  <a:extLst>
                    <a:ext uri="{9D8B030D-6E8A-4147-A177-3AD203B41FA5}">
                      <a16:colId xmlns:a16="http://schemas.microsoft.com/office/drawing/2014/main" val="15023086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</a:t>
                      </a:r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316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644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758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31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012219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0F4F60-1618-FBE3-FDF2-802834CBB65A}"/>
              </a:ext>
            </a:extLst>
          </p:cNvPr>
          <p:cNvSpPr/>
          <p:nvPr/>
        </p:nvSpPr>
        <p:spPr>
          <a:xfrm>
            <a:off x="2350808" y="4454012"/>
            <a:ext cx="882038" cy="184059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94F9F3-7836-EFCC-52E5-27A554202F23}"/>
              </a:ext>
            </a:extLst>
          </p:cNvPr>
          <p:cNvSpPr/>
          <p:nvPr/>
        </p:nvSpPr>
        <p:spPr>
          <a:xfrm>
            <a:off x="7675061" y="2996872"/>
            <a:ext cx="1038286" cy="189811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2430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4636140" cy="2381127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We extend it because now we have to consider </a:t>
            </a:r>
            <a:r>
              <a:rPr lang="en-US" dirty="0">
                <a:solidFill>
                  <a:srgbClr val="00B0F0"/>
                </a:solidFill>
              </a:rPr>
              <a:t>1)</a:t>
            </a:r>
            <a:r>
              <a:rPr lang="en-US" dirty="0"/>
              <a:t> all the old situations, when R is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r>
              <a:rPr lang="en-US" dirty="0"/>
              <a:t> in those, </a:t>
            </a:r>
            <a:r>
              <a:rPr lang="en-US" b="1" u="sng" dirty="0"/>
              <a:t>and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2)</a:t>
            </a:r>
            <a:r>
              <a:rPr lang="en-US" dirty="0"/>
              <a:t> all the old situations, in which R is </a:t>
            </a:r>
            <a:r>
              <a:rPr lang="en-US" dirty="0">
                <a:solidFill>
                  <a:srgbClr val="FF0000"/>
                </a:solidFill>
              </a:rPr>
              <a:t>false</a:t>
            </a:r>
            <a:r>
              <a:rPr lang="en-US" dirty="0"/>
              <a:t> in those. </a:t>
            </a:r>
          </a:p>
          <a:p>
            <a:r>
              <a:rPr lang="en-US" dirty="0"/>
              <a:t>Note: these are the </a:t>
            </a:r>
            <a:r>
              <a:rPr lang="en-US" i="1" dirty="0"/>
              <a:t>only </a:t>
            </a:r>
            <a:r>
              <a:rPr lang="en-US" dirty="0"/>
              <a:t>novel combinations that are possible. This exhausts them. </a:t>
            </a:r>
          </a:p>
          <a:p>
            <a:r>
              <a:rPr lang="en-US" dirty="0"/>
              <a:t>We double the number of rows, and add an additional column, if we have a fourth variable. </a:t>
            </a:r>
          </a:p>
          <a:p>
            <a:r>
              <a:rPr lang="en-US" dirty="0"/>
              <a:t>R, P, and Q could remain unchanged</a:t>
            </a: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543602"/>
              </p:ext>
            </p:extLst>
          </p:nvPr>
        </p:nvGraphicFramePr>
        <p:xfrm>
          <a:off x="6939727" y="2227005"/>
          <a:ext cx="4994668" cy="44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7636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678425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831809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2766798">
                  <a:extLst>
                    <a:ext uri="{9D8B030D-6E8A-4147-A177-3AD203B41FA5}">
                      <a16:colId xmlns:a16="http://schemas.microsoft.com/office/drawing/2014/main" val="4145422718"/>
                    </a:ext>
                  </a:extLst>
                </a:gridCol>
              </a:tblGrid>
              <a:tr h="818241">
                <a:tc>
                  <a:txBody>
                    <a:bodyPr/>
                    <a:lstStyle/>
                    <a:p>
                      <a:r>
                        <a:rPr lang="en-GB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</a:t>
                      </a:r>
                      <a:r>
                        <a:rPr lang="en-GB" dirty="0"/>
                        <a:t>(Q 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9568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58269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0942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2770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507773C-8F44-B066-EAEA-264C8641793C}"/>
              </a:ext>
            </a:extLst>
          </p:cNvPr>
          <p:cNvGraphicFramePr>
            <a:graphicFrameLocks noGrp="1"/>
          </p:cNvGraphicFramePr>
          <p:nvPr/>
        </p:nvGraphicFramePr>
        <p:xfrm>
          <a:off x="2350808" y="3959942"/>
          <a:ext cx="352467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8">
                  <a:extLst>
                    <a:ext uri="{9D8B030D-6E8A-4147-A177-3AD203B41FA5}">
                      <a16:colId xmlns:a16="http://schemas.microsoft.com/office/drawing/2014/main" val="2859467082"/>
                    </a:ext>
                  </a:extLst>
                </a:gridCol>
                <a:gridCol w="628602">
                  <a:extLst>
                    <a:ext uri="{9D8B030D-6E8A-4147-A177-3AD203B41FA5}">
                      <a16:colId xmlns:a16="http://schemas.microsoft.com/office/drawing/2014/main" val="2860093586"/>
                    </a:ext>
                  </a:extLst>
                </a:gridCol>
                <a:gridCol w="2392061">
                  <a:extLst>
                    <a:ext uri="{9D8B030D-6E8A-4147-A177-3AD203B41FA5}">
                      <a16:colId xmlns:a16="http://schemas.microsoft.com/office/drawing/2014/main" val="15023086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</a:t>
                      </a:r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316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644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758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31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012219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0F4F60-1618-FBE3-FDF2-802834CBB65A}"/>
              </a:ext>
            </a:extLst>
          </p:cNvPr>
          <p:cNvSpPr/>
          <p:nvPr/>
        </p:nvSpPr>
        <p:spPr>
          <a:xfrm>
            <a:off x="2350808" y="4454012"/>
            <a:ext cx="882038" cy="184059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94F9F3-7836-EFCC-52E5-27A554202F23}"/>
              </a:ext>
            </a:extLst>
          </p:cNvPr>
          <p:cNvSpPr/>
          <p:nvPr/>
        </p:nvSpPr>
        <p:spPr>
          <a:xfrm>
            <a:off x="7675061" y="2996872"/>
            <a:ext cx="1038286" cy="189811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2B72561-B35D-C96D-A249-8243F5AB2E14}"/>
              </a:ext>
            </a:extLst>
          </p:cNvPr>
          <p:cNvSpPr/>
          <p:nvPr/>
        </p:nvSpPr>
        <p:spPr>
          <a:xfrm>
            <a:off x="7675061" y="4862247"/>
            <a:ext cx="1038286" cy="184059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84791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6"/>
            <a:ext cx="4636140" cy="219087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 do complete the truth table, we follow the exact same rules.</a:t>
            </a: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/>
        </p:nvGraphicFramePr>
        <p:xfrm>
          <a:off x="6939727" y="2227005"/>
          <a:ext cx="4994668" cy="44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7636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678425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831809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2766798">
                  <a:extLst>
                    <a:ext uri="{9D8B030D-6E8A-4147-A177-3AD203B41FA5}">
                      <a16:colId xmlns:a16="http://schemas.microsoft.com/office/drawing/2014/main" val="4145422718"/>
                    </a:ext>
                  </a:extLst>
                </a:gridCol>
              </a:tblGrid>
              <a:tr h="818241">
                <a:tc>
                  <a:txBody>
                    <a:bodyPr/>
                    <a:lstStyle/>
                    <a:p>
                      <a:r>
                        <a:rPr lang="en-GB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</a:t>
                      </a:r>
                      <a:r>
                        <a:rPr lang="en-GB" dirty="0"/>
                        <a:t>(Q 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9568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58269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0942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2770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507773C-8F44-B066-EAEA-264C8641793C}"/>
              </a:ext>
            </a:extLst>
          </p:cNvPr>
          <p:cNvGraphicFramePr>
            <a:graphicFrameLocks noGrp="1"/>
          </p:cNvGraphicFramePr>
          <p:nvPr/>
        </p:nvGraphicFramePr>
        <p:xfrm>
          <a:off x="2350808" y="3959942"/>
          <a:ext cx="352467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8">
                  <a:extLst>
                    <a:ext uri="{9D8B030D-6E8A-4147-A177-3AD203B41FA5}">
                      <a16:colId xmlns:a16="http://schemas.microsoft.com/office/drawing/2014/main" val="2859467082"/>
                    </a:ext>
                  </a:extLst>
                </a:gridCol>
                <a:gridCol w="628602">
                  <a:extLst>
                    <a:ext uri="{9D8B030D-6E8A-4147-A177-3AD203B41FA5}">
                      <a16:colId xmlns:a16="http://schemas.microsoft.com/office/drawing/2014/main" val="2860093586"/>
                    </a:ext>
                  </a:extLst>
                </a:gridCol>
                <a:gridCol w="2392061">
                  <a:extLst>
                    <a:ext uri="{9D8B030D-6E8A-4147-A177-3AD203B41FA5}">
                      <a16:colId xmlns:a16="http://schemas.microsoft.com/office/drawing/2014/main" val="15023086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</a:t>
                      </a:r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5316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644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758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31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012219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0F4F60-1618-FBE3-FDF2-802834CBB65A}"/>
              </a:ext>
            </a:extLst>
          </p:cNvPr>
          <p:cNvSpPr/>
          <p:nvPr/>
        </p:nvSpPr>
        <p:spPr>
          <a:xfrm>
            <a:off x="2350808" y="4454012"/>
            <a:ext cx="882038" cy="184059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94F9F3-7836-EFCC-52E5-27A554202F23}"/>
              </a:ext>
            </a:extLst>
          </p:cNvPr>
          <p:cNvSpPr/>
          <p:nvPr/>
        </p:nvSpPr>
        <p:spPr>
          <a:xfrm>
            <a:off x="7675061" y="2996872"/>
            <a:ext cx="1038286" cy="189811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2B72561-B35D-C96D-A249-8243F5AB2E14}"/>
              </a:ext>
            </a:extLst>
          </p:cNvPr>
          <p:cNvSpPr/>
          <p:nvPr/>
        </p:nvSpPr>
        <p:spPr>
          <a:xfrm>
            <a:off x="7675061" y="4862247"/>
            <a:ext cx="1038286" cy="184059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44656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6"/>
            <a:ext cx="4636140" cy="2190872"/>
          </a:xfrm>
        </p:spPr>
        <p:txBody>
          <a:bodyPr>
            <a:normAutofit/>
          </a:bodyPr>
          <a:lstStyle/>
          <a:p>
            <a:r>
              <a:rPr lang="en-US" dirty="0"/>
              <a:t>Split the sentences into its atomic elements. </a:t>
            </a: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674098"/>
              </p:ext>
            </p:extLst>
          </p:nvPr>
        </p:nvGraphicFramePr>
        <p:xfrm>
          <a:off x="6939727" y="2227005"/>
          <a:ext cx="4994668" cy="44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814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436581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535287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4145422718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1221301929"/>
                    </a:ext>
                  </a:extLst>
                </a:gridCol>
              </a:tblGrid>
              <a:tr h="818241">
                <a:tc>
                  <a:txBody>
                    <a:bodyPr/>
                    <a:lstStyle/>
                    <a:p>
                      <a:r>
                        <a:rPr lang="en-GB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9568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58269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0942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27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26043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4636140" cy="500454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Apply the rules as we learnt them before</a:t>
            </a:r>
          </a:p>
          <a:p>
            <a:r>
              <a:rPr lang="en-US" dirty="0"/>
              <a:t>For </a:t>
            </a:r>
            <a:r>
              <a:rPr lang="en-US" i="1" dirty="0"/>
              <a:t>disjunction </a:t>
            </a:r>
            <a:r>
              <a:rPr lang="en-US" dirty="0"/>
              <a:t>(‘or’, the </a:t>
            </a:r>
            <a:r>
              <a:rPr lang="en-US" i="1" dirty="0"/>
              <a:t>v</a:t>
            </a:r>
            <a:r>
              <a:rPr lang="en-US" dirty="0"/>
              <a:t> symbol), we’re looking for </a:t>
            </a:r>
            <a:r>
              <a:rPr lang="en-US" i="1" dirty="0"/>
              <a:t>at least </a:t>
            </a:r>
            <a:r>
              <a:rPr lang="en-US" dirty="0"/>
              <a:t>one of the disjuncts, here ‘Q’ and ‘R’, to be </a:t>
            </a:r>
            <a:r>
              <a:rPr lang="en-US" dirty="0">
                <a:solidFill>
                  <a:srgbClr val="00B050"/>
                </a:solidFill>
              </a:rPr>
              <a:t>true</a:t>
            </a:r>
            <a:endParaRPr lang="en-US" dirty="0"/>
          </a:p>
          <a:p>
            <a:r>
              <a:rPr lang="en-US" dirty="0"/>
              <a:t>Start with the ones with </a:t>
            </a:r>
            <a:r>
              <a:rPr lang="en-US" i="1" dirty="0"/>
              <a:t>no </a:t>
            </a:r>
            <a:r>
              <a:rPr lang="en-US" dirty="0"/>
              <a:t>true value for either Q or R</a:t>
            </a: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477426"/>
              </p:ext>
            </p:extLst>
          </p:nvPr>
        </p:nvGraphicFramePr>
        <p:xfrm>
          <a:off x="6939727" y="2227005"/>
          <a:ext cx="4994668" cy="44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814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436581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535287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4145422718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1221301929"/>
                    </a:ext>
                  </a:extLst>
                </a:gridCol>
              </a:tblGrid>
              <a:tr h="818241">
                <a:tc>
                  <a:txBody>
                    <a:bodyPr/>
                    <a:lstStyle/>
                    <a:p>
                      <a:r>
                        <a:rPr lang="en-GB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9568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58269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0942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27705"/>
                  </a:ext>
                </a:extLst>
              </a:tr>
            </a:tbl>
          </a:graphicData>
        </a:graphic>
      </p:graphicFrame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C2E74B-440D-83FF-AE39-51C64F719C64}"/>
              </a:ext>
            </a:extLst>
          </p:cNvPr>
          <p:cNvSpPr/>
          <p:nvPr/>
        </p:nvSpPr>
        <p:spPr>
          <a:xfrm>
            <a:off x="6760661" y="6241517"/>
            <a:ext cx="3858178" cy="461329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E7332FC-3F64-75D9-8A0E-3F96EE521229}"/>
              </a:ext>
            </a:extLst>
          </p:cNvPr>
          <p:cNvSpPr/>
          <p:nvPr/>
        </p:nvSpPr>
        <p:spPr>
          <a:xfrm>
            <a:off x="6760661" y="5353886"/>
            <a:ext cx="3858178" cy="461329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432718-FCE9-26BA-AA0E-96B4C62071B0}"/>
              </a:ext>
            </a:extLst>
          </p:cNvPr>
          <p:cNvCxnSpPr>
            <a:cxnSpLocks/>
          </p:cNvCxnSpPr>
          <p:nvPr/>
        </p:nvCxnSpPr>
        <p:spPr>
          <a:xfrm flipH="1">
            <a:off x="7692759" y="1474839"/>
            <a:ext cx="2678307" cy="6784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4BA2732-299F-0319-52DC-76DC144F6E5A}"/>
              </a:ext>
            </a:extLst>
          </p:cNvPr>
          <p:cNvCxnSpPr/>
          <p:nvPr/>
        </p:nvCxnSpPr>
        <p:spPr>
          <a:xfrm>
            <a:off x="10536248" y="1492537"/>
            <a:ext cx="188779" cy="6017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6A8E2CD-5114-40C7-5096-CD1AC29C76AF}"/>
              </a:ext>
            </a:extLst>
          </p:cNvPr>
          <p:cNvSpPr txBox="1"/>
          <p:nvPr/>
        </p:nvSpPr>
        <p:spPr>
          <a:xfrm>
            <a:off x="9663143" y="481230"/>
            <a:ext cx="21629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Note here: we’re not considering ‘P’, because ‘P’ isn’t in the sentence (Q v R)</a:t>
            </a:r>
            <a:endParaRPr lang="en-US" sz="1400" dirty="0"/>
          </a:p>
        </p:txBody>
      </p:sp>
      <p:graphicFrame>
        <p:nvGraphicFramePr>
          <p:cNvPr id="17" name="Table 8">
            <a:extLst>
              <a:ext uri="{FF2B5EF4-FFF2-40B4-BE49-F238E27FC236}">
                <a16:creationId xmlns:a16="http://schemas.microsoft.com/office/drawing/2014/main" id="{3A4C12F5-37D9-B5D1-6D22-E291847C12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591814"/>
              </p:ext>
            </p:extLst>
          </p:nvPr>
        </p:nvGraphicFramePr>
        <p:xfrm>
          <a:off x="257605" y="3517347"/>
          <a:ext cx="1718020" cy="1895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4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606269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606269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</a:tblGrid>
              <a:tr h="344249">
                <a:tc>
                  <a:txBody>
                    <a:bodyPr/>
                    <a:lstStyle/>
                    <a:p>
                      <a:r>
                        <a:rPr lang="en-GB" sz="1400" dirty="0"/>
                        <a:t>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Q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 </a:t>
                      </a:r>
                      <a:r>
                        <a:rPr lang="en-US" sz="1400" i="0" dirty="0">
                          <a:effectLst/>
                          <a:latin typeface="Arial" panose="020B0604020202020204" pitchFamily="34" charset="0"/>
                        </a:rPr>
                        <a:t>V Q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44249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44249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44249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44249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F8F922AA-DC68-06FD-59FC-25CE29D2AAF9}"/>
              </a:ext>
            </a:extLst>
          </p:cNvPr>
          <p:cNvSpPr txBox="1"/>
          <p:nvPr/>
        </p:nvSpPr>
        <p:spPr>
          <a:xfrm>
            <a:off x="45360" y="3148015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Original rule for ‘or’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9BD9053-458C-9C8A-C8AA-0670F8E8D12F}"/>
              </a:ext>
            </a:extLst>
          </p:cNvPr>
          <p:cNvSpPr/>
          <p:nvPr/>
        </p:nvSpPr>
        <p:spPr>
          <a:xfrm>
            <a:off x="0" y="5010917"/>
            <a:ext cx="2031274" cy="461329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961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4636140" cy="5004545"/>
          </a:xfrm>
        </p:spPr>
        <p:txBody>
          <a:bodyPr>
            <a:normAutofit/>
          </a:bodyPr>
          <a:lstStyle/>
          <a:p>
            <a:r>
              <a:rPr lang="en-US" dirty="0"/>
              <a:t>All the other values, are true, since they’re not false!</a:t>
            </a: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921788"/>
              </p:ext>
            </p:extLst>
          </p:nvPr>
        </p:nvGraphicFramePr>
        <p:xfrm>
          <a:off x="6939727" y="2227005"/>
          <a:ext cx="4994668" cy="44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814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436581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535287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4145422718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1221301929"/>
                    </a:ext>
                  </a:extLst>
                </a:gridCol>
              </a:tblGrid>
              <a:tr h="818241">
                <a:tc>
                  <a:txBody>
                    <a:bodyPr/>
                    <a:lstStyle/>
                    <a:p>
                      <a:r>
                        <a:rPr lang="en-GB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9568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58269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0942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6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27705"/>
                  </a:ext>
                </a:extLst>
              </a:tr>
            </a:tbl>
          </a:graphicData>
        </a:graphic>
      </p:graphicFrame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C2E74B-440D-83FF-AE39-51C64F719C64}"/>
              </a:ext>
            </a:extLst>
          </p:cNvPr>
          <p:cNvSpPr/>
          <p:nvPr/>
        </p:nvSpPr>
        <p:spPr>
          <a:xfrm>
            <a:off x="6760661" y="6241517"/>
            <a:ext cx="3858178" cy="461329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E7332FC-3F64-75D9-8A0E-3F96EE521229}"/>
              </a:ext>
            </a:extLst>
          </p:cNvPr>
          <p:cNvSpPr/>
          <p:nvPr/>
        </p:nvSpPr>
        <p:spPr>
          <a:xfrm>
            <a:off x="6760661" y="5353886"/>
            <a:ext cx="3858178" cy="461329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432718-FCE9-26BA-AA0E-96B4C62071B0}"/>
              </a:ext>
            </a:extLst>
          </p:cNvPr>
          <p:cNvCxnSpPr>
            <a:cxnSpLocks/>
          </p:cNvCxnSpPr>
          <p:nvPr/>
        </p:nvCxnSpPr>
        <p:spPr>
          <a:xfrm flipH="1">
            <a:off x="7692759" y="1474839"/>
            <a:ext cx="2678307" cy="6784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4BA2732-299F-0319-52DC-76DC144F6E5A}"/>
              </a:ext>
            </a:extLst>
          </p:cNvPr>
          <p:cNvCxnSpPr/>
          <p:nvPr/>
        </p:nvCxnSpPr>
        <p:spPr>
          <a:xfrm>
            <a:off x="10536248" y="1492537"/>
            <a:ext cx="188779" cy="6017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6A8E2CD-5114-40C7-5096-CD1AC29C76AF}"/>
              </a:ext>
            </a:extLst>
          </p:cNvPr>
          <p:cNvSpPr txBox="1"/>
          <p:nvPr/>
        </p:nvSpPr>
        <p:spPr>
          <a:xfrm>
            <a:off x="9663143" y="481230"/>
            <a:ext cx="21629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Note here: we’re not considering ‘P’, because ‘P’ isn’t in the sentence (Q v R)</a:t>
            </a:r>
            <a:endParaRPr lang="en-US" sz="1400" dirty="0"/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46B6C0E5-4562-F8D9-FBFD-49D3F60088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203694"/>
              </p:ext>
            </p:extLst>
          </p:nvPr>
        </p:nvGraphicFramePr>
        <p:xfrm>
          <a:off x="257605" y="3517347"/>
          <a:ext cx="1718020" cy="1895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4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606269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606269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</a:tblGrid>
              <a:tr h="344249">
                <a:tc>
                  <a:txBody>
                    <a:bodyPr/>
                    <a:lstStyle/>
                    <a:p>
                      <a:r>
                        <a:rPr lang="en-GB" sz="1400" dirty="0"/>
                        <a:t>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Q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P </a:t>
                      </a:r>
                      <a:r>
                        <a:rPr lang="en-US" sz="1400" i="0" dirty="0">
                          <a:effectLst/>
                          <a:latin typeface="Arial" panose="020B0604020202020204" pitchFamily="34" charset="0"/>
                        </a:rPr>
                        <a:t>V Q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44249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44249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44249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44249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42C11EC-9FDA-7DFC-8597-2843BFD8D5A0}"/>
              </a:ext>
            </a:extLst>
          </p:cNvPr>
          <p:cNvSpPr txBox="1"/>
          <p:nvPr/>
        </p:nvSpPr>
        <p:spPr>
          <a:xfrm>
            <a:off x="45360" y="3148015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Original rule for ‘or’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0D6442F-B0F8-4AB7-BF5B-4EF6F96EA146}"/>
              </a:ext>
            </a:extLst>
          </p:cNvPr>
          <p:cNvSpPr/>
          <p:nvPr/>
        </p:nvSpPr>
        <p:spPr>
          <a:xfrm>
            <a:off x="0" y="5010917"/>
            <a:ext cx="2031274" cy="461329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5435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4636140" cy="5004545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Now we turn to the </a:t>
            </a:r>
            <a:r>
              <a:rPr lang="en-GB" i="1" dirty="0"/>
              <a:t>conditional </a:t>
            </a:r>
            <a:r>
              <a:rPr lang="en-GB" dirty="0"/>
              <a:t>(the ‘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→’ part). </a:t>
            </a:r>
          </a:p>
          <a:p>
            <a:r>
              <a:rPr lang="en-US" sz="4000" dirty="0">
                <a:latin typeface="Arial" panose="020B0604020202020204" pitchFamily="34" charset="0"/>
              </a:rPr>
              <a:t>Our rule was, true in all but those situations in which the first letter is true, and the second is false.</a:t>
            </a:r>
          </a:p>
          <a:p>
            <a:r>
              <a:rPr lang="en-US" sz="4000" dirty="0">
                <a:latin typeface="Arial" panose="020B0604020202020204" pitchFamily="34" charset="0"/>
              </a:rPr>
              <a:t>Here, there’s only one situation which is like that. </a:t>
            </a:r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9599813"/>
              </p:ext>
            </p:extLst>
          </p:nvPr>
        </p:nvGraphicFramePr>
        <p:xfrm>
          <a:off x="6939727" y="2227005"/>
          <a:ext cx="4994668" cy="44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814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436581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535287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4145422718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1221301929"/>
                    </a:ext>
                  </a:extLst>
                </a:gridCol>
              </a:tblGrid>
              <a:tr h="818241">
                <a:tc>
                  <a:txBody>
                    <a:bodyPr/>
                    <a:lstStyle/>
                    <a:p>
                      <a:r>
                        <a:rPr lang="en-GB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9568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58269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0942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27705"/>
                  </a:ext>
                </a:extLst>
              </a:tr>
            </a:tbl>
          </a:graphicData>
        </a:graphic>
      </p:graphicFrame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F432718-FCE9-26BA-AA0E-96B4C62071B0}"/>
              </a:ext>
            </a:extLst>
          </p:cNvPr>
          <p:cNvCxnSpPr>
            <a:cxnSpLocks/>
          </p:cNvCxnSpPr>
          <p:nvPr/>
        </p:nvCxnSpPr>
        <p:spPr>
          <a:xfrm flipH="1">
            <a:off x="9073208" y="1474839"/>
            <a:ext cx="1297858" cy="619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6A8E2CD-5114-40C7-5096-CD1AC29C76AF}"/>
              </a:ext>
            </a:extLst>
          </p:cNvPr>
          <p:cNvSpPr txBox="1"/>
          <p:nvPr/>
        </p:nvSpPr>
        <p:spPr>
          <a:xfrm>
            <a:off x="9663143" y="481230"/>
            <a:ext cx="21629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Now we’re concerned with P, as it is the </a:t>
            </a:r>
            <a:r>
              <a:rPr lang="en-GB" sz="1400" i="1" dirty="0"/>
              <a:t>antecedent</a:t>
            </a:r>
            <a:endParaRPr lang="en-US" sz="14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13765C2-8DED-7DC0-8D80-0CC806899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8655642"/>
              </p:ext>
            </p:extLst>
          </p:nvPr>
        </p:nvGraphicFramePr>
        <p:xfrm>
          <a:off x="36151" y="3607454"/>
          <a:ext cx="1968999" cy="1883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333">
                  <a:extLst>
                    <a:ext uri="{9D8B030D-6E8A-4147-A177-3AD203B41FA5}">
                      <a16:colId xmlns:a16="http://schemas.microsoft.com/office/drawing/2014/main" val="1111474333"/>
                    </a:ext>
                  </a:extLst>
                </a:gridCol>
                <a:gridCol w="656333">
                  <a:extLst>
                    <a:ext uri="{9D8B030D-6E8A-4147-A177-3AD203B41FA5}">
                      <a16:colId xmlns:a16="http://schemas.microsoft.com/office/drawing/2014/main" val="3779081104"/>
                    </a:ext>
                  </a:extLst>
                </a:gridCol>
                <a:gridCol w="656333">
                  <a:extLst>
                    <a:ext uri="{9D8B030D-6E8A-4147-A177-3AD203B41FA5}">
                      <a16:colId xmlns:a16="http://schemas.microsoft.com/office/drawing/2014/main" val="438701189"/>
                    </a:ext>
                  </a:extLst>
                </a:gridCol>
              </a:tblGrid>
              <a:tr h="66466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P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Q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P </a:t>
                      </a:r>
                      <a:r>
                        <a:rPr lang="en-US" sz="1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342221"/>
                  </a:ext>
                </a:extLst>
              </a:tr>
              <a:tr h="255638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141577"/>
                  </a:ext>
                </a:extLst>
              </a:tr>
              <a:tr h="255638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sz="1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942885"/>
                  </a:ext>
                </a:extLst>
              </a:tr>
              <a:tr h="255638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923942"/>
                  </a:ext>
                </a:extLst>
              </a:tr>
              <a:tr h="255638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665496"/>
                  </a:ext>
                </a:extLst>
              </a:tr>
            </a:tbl>
          </a:graphicData>
        </a:graphic>
      </p:graphicFrame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7D66046-C462-BE5C-7D38-449D331409FE}"/>
              </a:ext>
            </a:extLst>
          </p:cNvPr>
          <p:cNvSpPr/>
          <p:nvPr/>
        </p:nvSpPr>
        <p:spPr>
          <a:xfrm>
            <a:off x="6872749" y="5344815"/>
            <a:ext cx="3881775" cy="436553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F9254C-B66E-6D12-F99C-920F64073E5E}"/>
              </a:ext>
            </a:extLst>
          </p:cNvPr>
          <p:cNvSpPr txBox="1"/>
          <p:nvPr/>
        </p:nvSpPr>
        <p:spPr>
          <a:xfrm>
            <a:off x="45360" y="3148015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Original rule for ‘</a:t>
            </a:r>
            <a:r>
              <a:rPr lang="en-US" sz="18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</a:t>
            </a:r>
            <a:r>
              <a:rPr lang="en-GB" dirty="0">
                <a:solidFill>
                  <a:schemeClr val="bg1"/>
                </a:solidFill>
              </a:rPr>
              <a:t>’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3ACF69A-9175-5DFF-A3DC-8E8D78FC45A2}"/>
              </a:ext>
            </a:extLst>
          </p:cNvPr>
          <p:cNvSpPr/>
          <p:nvPr/>
        </p:nvSpPr>
        <p:spPr>
          <a:xfrm>
            <a:off x="22615" y="4500154"/>
            <a:ext cx="2031274" cy="42610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662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4636140" cy="500454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The rest of the column is 1</a:t>
            </a:r>
          </a:p>
          <a:p>
            <a:r>
              <a:rPr lang="en-GB" sz="4000" dirty="0">
                <a:latin typeface="Arial" panose="020B0604020202020204" pitchFamily="34" charset="0"/>
              </a:rPr>
              <a:t>Add in all the other values, and we have our truth table for the sentence (P </a:t>
            </a:r>
            <a:r>
              <a:rPr lang="en-US" sz="4000" i="0" dirty="0">
                <a:effectLst/>
                <a:latin typeface="Arial" panose="020B0604020202020204" pitchFamily="34" charset="0"/>
              </a:rPr>
              <a:t>→ (Q v R)</a:t>
            </a:r>
            <a:endParaRPr lang="en-US" sz="4000" dirty="0">
              <a:latin typeface="Arial" panose="020B0604020202020204" pitchFamily="34" charset="0"/>
            </a:endParaRPr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924260D-2A9A-41C8-86B5-C6123DC9E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419147"/>
              </p:ext>
            </p:extLst>
          </p:nvPr>
        </p:nvGraphicFramePr>
        <p:xfrm>
          <a:off x="6939727" y="2227005"/>
          <a:ext cx="4994668" cy="44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814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436581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535287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4145422718"/>
                    </a:ext>
                  </a:extLst>
                </a:gridCol>
                <a:gridCol w="1780493">
                  <a:extLst>
                    <a:ext uri="{9D8B030D-6E8A-4147-A177-3AD203B41FA5}">
                      <a16:colId xmlns:a16="http://schemas.microsoft.com/office/drawing/2014/main" val="1221301929"/>
                    </a:ext>
                  </a:extLst>
                </a:gridCol>
              </a:tblGrid>
              <a:tr h="818241">
                <a:tc>
                  <a:txBody>
                    <a:bodyPr/>
                    <a:lstStyle/>
                    <a:p>
                      <a:r>
                        <a:rPr lang="en-GB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(P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(Q v 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9568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358269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90942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  <a:tr h="409121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2770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437472A-7BA6-DE1F-C9D2-F711579C8C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469675"/>
              </p:ext>
            </p:extLst>
          </p:nvPr>
        </p:nvGraphicFramePr>
        <p:xfrm>
          <a:off x="36151" y="3607454"/>
          <a:ext cx="1968999" cy="1883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333">
                  <a:extLst>
                    <a:ext uri="{9D8B030D-6E8A-4147-A177-3AD203B41FA5}">
                      <a16:colId xmlns:a16="http://schemas.microsoft.com/office/drawing/2014/main" val="1111474333"/>
                    </a:ext>
                  </a:extLst>
                </a:gridCol>
                <a:gridCol w="656333">
                  <a:extLst>
                    <a:ext uri="{9D8B030D-6E8A-4147-A177-3AD203B41FA5}">
                      <a16:colId xmlns:a16="http://schemas.microsoft.com/office/drawing/2014/main" val="3779081104"/>
                    </a:ext>
                  </a:extLst>
                </a:gridCol>
                <a:gridCol w="656333">
                  <a:extLst>
                    <a:ext uri="{9D8B030D-6E8A-4147-A177-3AD203B41FA5}">
                      <a16:colId xmlns:a16="http://schemas.microsoft.com/office/drawing/2014/main" val="438701189"/>
                    </a:ext>
                  </a:extLst>
                </a:gridCol>
              </a:tblGrid>
              <a:tr h="664660"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P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Q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solidFill>
                            <a:schemeClr val="bg1"/>
                          </a:solidFill>
                        </a:rPr>
                        <a:t>P </a:t>
                      </a:r>
                      <a:r>
                        <a:rPr lang="en-US" sz="1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Q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342221"/>
                  </a:ext>
                </a:extLst>
              </a:tr>
              <a:tr h="255638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141577"/>
                  </a:ext>
                </a:extLst>
              </a:tr>
              <a:tr h="255638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942885"/>
                  </a:ext>
                </a:extLst>
              </a:tr>
              <a:tr h="255638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923942"/>
                  </a:ext>
                </a:extLst>
              </a:tr>
              <a:tr h="255638"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66549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551C2A5-168C-62D5-4F91-201AB06B2DD6}"/>
              </a:ext>
            </a:extLst>
          </p:cNvPr>
          <p:cNvSpPr txBox="1"/>
          <p:nvPr/>
        </p:nvSpPr>
        <p:spPr>
          <a:xfrm>
            <a:off x="45360" y="3148015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Original rule for ‘</a:t>
            </a:r>
            <a:r>
              <a:rPr lang="en-US" sz="18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</a:t>
            </a:r>
            <a:r>
              <a:rPr lang="en-GB" dirty="0">
                <a:solidFill>
                  <a:schemeClr val="bg1"/>
                </a:solidFill>
              </a:rPr>
              <a:t>’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9333734-8EE2-62B1-36EA-26A25A772609}"/>
              </a:ext>
            </a:extLst>
          </p:cNvPr>
          <p:cNvSpPr/>
          <p:nvPr/>
        </p:nvSpPr>
        <p:spPr>
          <a:xfrm>
            <a:off x="8229599" y="2854235"/>
            <a:ext cx="633549" cy="400376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280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Informal Fallacies – Ad Hominem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667" kern="10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P1.</a:t>
            </a:r>
            <a:r>
              <a:rPr lang="en-US" sz="2667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Fred says </a:t>
            </a:r>
            <a:r>
              <a:rPr lang="en-US" sz="26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bar is open</a:t>
            </a: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667" kern="100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P2. </a:t>
            </a:r>
            <a:r>
              <a:rPr lang="en-US" sz="26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But Fred likes to drink, so he would say that</a:t>
            </a: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667" kern="100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C. </a:t>
            </a:r>
            <a:r>
              <a:rPr lang="en-US" sz="26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bar isn’t really open</a:t>
            </a:r>
            <a:endParaRPr lang="en-US" sz="32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proposition (‘the bar is open’) isn’t the target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Instead, Fred is the target.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P2’s function: Fred is unreliable, therefore what Fred says is false.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This, however, isn’t a reliable inference (unreliable people say true things from time to time!)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When the target of an argument is the speaker and not the content, the ad hominem fallacy is usually being employed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689511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9245642" cy="5004545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With our new understanding of formal logic in hand, we’re now in a position to understand 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formal fallacies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dirty="0"/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12964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9245642" cy="5004545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To remind ourselves, formal fallacies concern problems with an arguments structure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The problem we’re looking for is 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invalidity, 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and we can find it using truth tables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How do we test if an argument is valid, using truth tables?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76941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9245642" cy="5004545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Take the following argument: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P1. If the moon is closer to the earth than the sun, then it’s gravitational pull on the earth is weaker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P2. The moon’s gravitational pull on the earth is weaker than the Sun’s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C. The moon is closer to the earth than the sun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04111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9245642" cy="5004545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Take the following argument: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P1. If </a:t>
            </a:r>
            <a:r>
              <a:rPr lang="en-GB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moon is closer to the earth than the sun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, then </a:t>
            </a:r>
            <a:r>
              <a:rPr lang="en-GB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 gravitational pull on the earth is weaker 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P2. </a:t>
            </a:r>
            <a:r>
              <a:rPr lang="en-GB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moon’s gravitational pull on the earth is weaker than the Sun’s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C. </a:t>
            </a:r>
            <a:r>
              <a:rPr lang="en-GB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moon is closer to the earth than the sun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2679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9245642" cy="5004545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Replace with variables: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P1. If </a:t>
            </a:r>
            <a:r>
              <a:rPr lang="en-GB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, then </a:t>
            </a:r>
            <a:r>
              <a:rPr lang="en-GB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P2. </a:t>
            </a:r>
            <a:r>
              <a:rPr lang="en-GB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C. </a:t>
            </a:r>
            <a:r>
              <a:rPr lang="en-GB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48846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9245642" cy="5004545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Replace the operators: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P1. </a:t>
            </a:r>
            <a:r>
              <a:rPr lang="en-GB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3200" i="0" dirty="0">
                <a:effectLst/>
                <a:latin typeface="Arial" panose="020B0604020202020204" pitchFamily="34" charset="0"/>
              </a:rPr>
              <a:t>→</a:t>
            </a:r>
            <a:r>
              <a:rPr lang="en-GB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P2. </a:t>
            </a:r>
            <a:r>
              <a:rPr lang="en-GB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  <a:p>
            <a:pPr lvl="1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C. </a:t>
            </a:r>
            <a:r>
              <a:rPr lang="en-GB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3849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9245642" cy="5004545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Draw the truth table for the premises, and the conclusion:</a:t>
            </a:r>
          </a:p>
          <a:p>
            <a:endParaRPr lang="en-GB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1F31B0AD-059E-2CD4-92D8-7791AC0B2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943772"/>
              </p:ext>
            </p:extLst>
          </p:nvPr>
        </p:nvGraphicFramePr>
        <p:xfrm>
          <a:off x="2821767" y="2993185"/>
          <a:ext cx="822941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8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1083634854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558324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⊧ </a:t>
                      </a:r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708103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9245642" cy="5004545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Draw the truth table for the premises, and the conclusion:</a:t>
            </a:r>
          </a:p>
          <a:p>
            <a:endParaRPr lang="en-GB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1F31B0AD-059E-2CD4-92D8-7791AC0B2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58135"/>
              </p:ext>
            </p:extLst>
          </p:nvPr>
        </p:nvGraphicFramePr>
        <p:xfrm>
          <a:off x="2821767" y="2993185"/>
          <a:ext cx="822941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8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632705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659059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1083634854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558324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⊧ </a:t>
                      </a:r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603803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5"/>
            <a:ext cx="9245642" cy="5004545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How do we test for validity?:</a:t>
            </a:r>
          </a:p>
          <a:p>
            <a:endParaRPr lang="en-GB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1F31B0AD-059E-2CD4-92D8-7791AC0B26EA}"/>
              </a:ext>
            </a:extLst>
          </p:cNvPr>
          <p:cNvGraphicFramePr>
            <a:graphicFrameLocks noGrp="1"/>
          </p:cNvGraphicFramePr>
          <p:nvPr/>
        </p:nvGraphicFramePr>
        <p:xfrm>
          <a:off x="2821767" y="2993185"/>
          <a:ext cx="822941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8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1083634854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558324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⊧ </a:t>
                      </a:r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012016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6"/>
            <a:ext cx="9245642" cy="2648810"/>
          </a:xfrm>
        </p:spPr>
        <p:txBody>
          <a:bodyPr>
            <a:normAutofit fontScale="85000" lnSpcReduction="10000"/>
          </a:bodyPr>
          <a:lstStyle/>
          <a:p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Definition of validity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: an argument is valid </a:t>
            </a:r>
            <a:r>
              <a:rPr lang="en-GB" b="1" dirty="0" err="1">
                <a:latin typeface="Calibri" panose="020F0502020204030204" pitchFamily="34" charset="0"/>
                <a:cs typeface="Calibri" panose="020F0502020204030204" pitchFamily="34" charset="0"/>
              </a:rPr>
              <a:t>iff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when the premises are true, the conclusion must be true as well. 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So, we look at each instance of when the premises are all true, and see if the conclusion is true as well.</a:t>
            </a:r>
          </a:p>
          <a:p>
            <a:endParaRPr lang="en-GB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1F31B0AD-059E-2CD4-92D8-7791AC0B2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928408"/>
              </p:ext>
            </p:extLst>
          </p:nvPr>
        </p:nvGraphicFramePr>
        <p:xfrm>
          <a:off x="2900144" y="4227625"/>
          <a:ext cx="822941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8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1083634854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558324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⊧ </a:t>
                      </a:r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199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Informal Fallacies – Other Examples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More examples of informal fallacies: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Appeal to nature (covered last week)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Naturalistic fallacy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Post hoc ergo propter hoc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Appeal to the law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Appeal to ignorance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Begging the question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2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26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058193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6"/>
            <a:ext cx="9245642" cy="2648810"/>
          </a:xfrm>
        </p:spPr>
        <p:txBody>
          <a:bodyPr>
            <a:normAutofit fontScale="85000" lnSpcReduction="10000"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We have two such instances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When we look, however, we can see that it’s possible for the premises to be true, and the conclusion to be false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We know, therefore, that the argument is </a:t>
            </a:r>
            <a:r>
              <a:rPr lang="en-GB" b="1" u="sng" dirty="0">
                <a:latin typeface="Calibri" panose="020F0502020204030204" pitchFamily="34" charset="0"/>
                <a:cs typeface="Calibri" panose="020F0502020204030204" pitchFamily="34" charset="0"/>
              </a:rPr>
              <a:t>invalid</a:t>
            </a:r>
          </a:p>
          <a:p>
            <a:endParaRPr lang="en-GB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1F31B0AD-059E-2CD4-92D8-7791AC0B2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4468534"/>
              </p:ext>
            </p:extLst>
          </p:nvPr>
        </p:nvGraphicFramePr>
        <p:xfrm>
          <a:off x="2900144" y="4227625"/>
          <a:ext cx="822941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8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1083634854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558324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⊧ </a:t>
                      </a:r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FD80E7F9-B4FD-2476-9389-1C4EFD1300F1}"/>
              </a:ext>
            </a:extLst>
          </p:cNvPr>
          <p:cNvSpPr/>
          <p:nvPr/>
        </p:nvSpPr>
        <p:spPr>
          <a:xfrm>
            <a:off x="6096000" y="4650377"/>
            <a:ext cx="4251960" cy="56170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AB854AF-8EC0-E6E3-6B7C-021AFD055801}"/>
              </a:ext>
            </a:extLst>
          </p:cNvPr>
          <p:cNvSpPr/>
          <p:nvPr/>
        </p:nvSpPr>
        <p:spPr>
          <a:xfrm>
            <a:off x="5941422" y="5544989"/>
            <a:ext cx="4251960" cy="56170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8294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6"/>
            <a:ext cx="9245642" cy="2648810"/>
          </a:xfrm>
        </p:spPr>
        <p:txBody>
          <a:bodyPr>
            <a:normAutofit fontScale="85000" lnSpcReduction="10000"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We have two such instances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When we look, however, we can see that it’s possible for the premises to be true, and the conclusion to be false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We know, therefore, that the argument is </a:t>
            </a:r>
            <a:r>
              <a:rPr lang="en-GB" b="1" u="sng" dirty="0">
                <a:latin typeface="Calibri" panose="020F0502020204030204" pitchFamily="34" charset="0"/>
                <a:cs typeface="Calibri" panose="020F0502020204030204" pitchFamily="34" charset="0"/>
              </a:rPr>
              <a:t>invalid</a:t>
            </a:r>
          </a:p>
          <a:p>
            <a:endParaRPr lang="en-GB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1F31B0AD-059E-2CD4-92D8-7791AC0B26EA}"/>
              </a:ext>
            </a:extLst>
          </p:cNvPr>
          <p:cNvGraphicFramePr>
            <a:graphicFrameLocks noGrp="1"/>
          </p:cNvGraphicFramePr>
          <p:nvPr/>
        </p:nvGraphicFramePr>
        <p:xfrm>
          <a:off x="2900144" y="4227625"/>
          <a:ext cx="822941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8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1083634854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558324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⊧ </a:t>
                      </a:r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FD80E7F9-B4FD-2476-9389-1C4EFD1300F1}"/>
              </a:ext>
            </a:extLst>
          </p:cNvPr>
          <p:cNvSpPr/>
          <p:nvPr/>
        </p:nvSpPr>
        <p:spPr>
          <a:xfrm>
            <a:off x="6096000" y="4650377"/>
            <a:ext cx="4251960" cy="56170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AB854AF-8EC0-E6E3-6B7C-021AFD055801}"/>
              </a:ext>
            </a:extLst>
          </p:cNvPr>
          <p:cNvSpPr/>
          <p:nvPr/>
        </p:nvSpPr>
        <p:spPr>
          <a:xfrm>
            <a:off x="5941422" y="5544989"/>
            <a:ext cx="4251960" cy="56170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311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6"/>
            <a:ext cx="9245642" cy="2648810"/>
          </a:xfrm>
        </p:spPr>
        <p:txBody>
          <a:bodyPr>
            <a:normAutofit fontScale="77500" lnSpcReduction="20000"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And notice, unlike the informal fallacies, as long as the argument has this form, we can know it’s invalid.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We can swap out A and B for 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anything, 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and it would still be invalid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We have a general methodology for assessing validity of arguments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1F31B0AD-059E-2CD4-92D8-7791AC0B26EA}"/>
              </a:ext>
            </a:extLst>
          </p:cNvPr>
          <p:cNvGraphicFramePr>
            <a:graphicFrameLocks noGrp="1"/>
          </p:cNvGraphicFramePr>
          <p:nvPr/>
        </p:nvGraphicFramePr>
        <p:xfrm>
          <a:off x="2900144" y="4227625"/>
          <a:ext cx="822941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8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1083634854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558324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⊧ </a:t>
                      </a:r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FD80E7F9-B4FD-2476-9389-1C4EFD1300F1}"/>
              </a:ext>
            </a:extLst>
          </p:cNvPr>
          <p:cNvSpPr/>
          <p:nvPr/>
        </p:nvSpPr>
        <p:spPr>
          <a:xfrm>
            <a:off x="6096000" y="4650377"/>
            <a:ext cx="4251960" cy="56170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AB854AF-8EC0-E6E3-6B7C-021AFD055801}"/>
              </a:ext>
            </a:extLst>
          </p:cNvPr>
          <p:cNvSpPr/>
          <p:nvPr/>
        </p:nvSpPr>
        <p:spPr>
          <a:xfrm>
            <a:off x="5941422" y="5544989"/>
            <a:ext cx="4251960" cy="56170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1414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Arguments – Truth 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6609" y="1578816"/>
            <a:ext cx="9245642" cy="2648810"/>
          </a:xfrm>
        </p:spPr>
        <p:txBody>
          <a:bodyPr>
            <a:normAutofit fontScale="70000" lnSpcReduction="20000"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This is an example of the formal fallacy that is called 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affirming the consequent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It’s quite common to see examples of such reasoning (indeed, I don’t think the example was obviously invalid)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Formal and informal fallacies are not mutually exclusive – can you think of any examples that combine both 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affirming the consequent </a:t>
            </a:r>
            <a:r>
              <a:rPr lang="en-GB" i="1" u="sng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 post hoc ergo propter hoc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endParaRPr lang="en-GB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1F31B0AD-059E-2CD4-92D8-7791AC0B26EA}"/>
              </a:ext>
            </a:extLst>
          </p:cNvPr>
          <p:cNvGraphicFramePr>
            <a:graphicFrameLocks noGrp="1"/>
          </p:cNvGraphicFramePr>
          <p:nvPr/>
        </p:nvGraphicFramePr>
        <p:xfrm>
          <a:off x="2900144" y="4227625"/>
          <a:ext cx="822941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882">
                  <a:extLst>
                    <a:ext uri="{9D8B030D-6E8A-4147-A177-3AD203B41FA5}">
                      <a16:colId xmlns:a16="http://schemas.microsoft.com/office/drawing/2014/main" val="3242249369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496168472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392396436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1083634854"/>
                    </a:ext>
                  </a:extLst>
                </a:gridCol>
                <a:gridCol w="1645882">
                  <a:extLst>
                    <a:ext uri="{9D8B030D-6E8A-4147-A177-3AD203B41FA5}">
                      <a16:colId xmlns:a16="http://schemas.microsoft.com/office/drawing/2014/main" val="558324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</a:t>
                      </a:r>
                      <a:r>
                        <a:rPr lang="en-US" sz="2400" i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→ 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⊧ </a:t>
                      </a:r>
                      <a:r>
                        <a:rPr lang="en-GB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34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72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60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8307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070856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FD80E7F9-B4FD-2476-9389-1C4EFD1300F1}"/>
              </a:ext>
            </a:extLst>
          </p:cNvPr>
          <p:cNvSpPr/>
          <p:nvPr/>
        </p:nvSpPr>
        <p:spPr>
          <a:xfrm>
            <a:off x="6096000" y="4650377"/>
            <a:ext cx="4251960" cy="56170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AB854AF-8EC0-E6E3-6B7C-021AFD055801}"/>
              </a:ext>
            </a:extLst>
          </p:cNvPr>
          <p:cNvSpPr/>
          <p:nvPr/>
        </p:nvSpPr>
        <p:spPr>
          <a:xfrm>
            <a:off x="5941422" y="5544989"/>
            <a:ext cx="4251960" cy="56170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1737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08400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If we have time – 3 variable argument, and test for validity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344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7700-F04B-4098-A3C7-45614AB9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Informal Fallacies – Other Examples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8F594-7637-44EC-BE96-A484BF2B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Naturalistic Fallacy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Important to note: Different from appeal to nature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Concerns the descriptive/normative distinction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Moving from descriptive claims, to normative claims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 can’t infer what </a:t>
            </a:r>
            <a:r>
              <a:rPr lang="en-US" sz="2267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should </a:t>
            </a: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 the case, from what </a:t>
            </a:r>
            <a:r>
              <a:rPr lang="en-US" sz="2267" i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 </a:t>
            </a: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case (or vice versa)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Example: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en-US" sz="2267" b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Premise: </a:t>
            </a: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People need to drink 5 glasses of water a day, and eat plenty of vegetables to be healthy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en-US" sz="2267" b="1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Conclusion: </a:t>
            </a:r>
            <a:r>
              <a:rPr lang="en-US" sz="2267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 should drink 5 glasses of water a day, and eat plenty of vegetables</a:t>
            </a:r>
          </a:p>
          <a:p>
            <a:pPr lvl="2">
              <a:lnSpc>
                <a:spcPct val="107000"/>
              </a:lnSpc>
              <a:spcAft>
                <a:spcPts val="800"/>
              </a:spcAft>
            </a:pPr>
            <a:endParaRPr lang="en-US" sz="22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2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609585" lvl="1" indent="0">
              <a:lnSpc>
                <a:spcPct val="107000"/>
              </a:lnSpc>
              <a:spcAft>
                <a:spcPts val="800"/>
              </a:spcAft>
              <a:buNone/>
            </a:pPr>
            <a:endParaRPr lang="en-US" sz="2667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en-US" sz="2667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7466013"/>
      </p:ext>
    </p:extLst>
  </p:cSld>
  <p:clrMapOvr>
    <a:masterClrMapping/>
  </p:clrMapOvr>
</p:sld>
</file>

<file path=ppt/theme/theme1.xml><?xml version="1.0" encoding="utf-8"?>
<a:theme xmlns:a="http://schemas.openxmlformats.org/drawingml/2006/main" name="TU Delft Presentation 16-9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U Delft Presentation 16-9" id="{D2417DE7-C555-42F3-991A-EE8E55AD07BA}" vid="{8BCD73EF-54A1-44C7-BA8B-B6FCD5D238BB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 Delft Presentation 16-9</Template>
  <TotalTime>13519</TotalTime>
  <Words>6911</Words>
  <Application>Microsoft Office PowerPoint</Application>
  <PresentationFormat>Widescreen</PresentationFormat>
  <Paragraphs>1862</Paragraphs>
  <Slides>85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85</vt:i4>
      </vt:variant>
    </vt:vector>
  </HeadingPairs>
  <TitlesOfParts>
    <vt:vector size="91" baseType="lpstr">
      <vt:lpstr>Arial</vt:lpstr>
      <vt:lpstr>Bell MT</vt:lpstr>
      <vt:lpstr>Calibri</vt:lpstr>
      <vt:lpstr>Tahoma</vt:lpstr>
      <vt:lpstr>TU Delft Presentation 16-9</vt:lpstr>
      <vt:lpstr>Custom Design</vt:lpstr>
      <vt:lpstr>Social Scientific Values MOT1442 Q2 </vt:lpstr>
      <vt:lpstr>Overview</vt:lpstr>
      <vt:lpstr>Arguments</vt:lpstr>
      <vt:lpstr>Structure of the lecture</vt:lpstr>
      <vt:lpstr>Problems with Arguments</vt:lpstr>
      <vt:lpstr>Informal Fallacies</vt:lpstr>
      <vt:lpstr>Informal Fallacies – Ad Hominem</vt:lpstr>
      <vt:lpstr>Informal Fallacies – Other Examples</vt:lpstr>
      <vt:lpstr>Informal Fallacies – Other Examples</vt:lpstr>
      <vt:lpstr>Informal Fallacies – Other Examples</vt:lpstr>
      <vt:lpstr>Informal Fallacies – Other Examples</vt:lpstr>
      <vt:lpstr>Informal Fallacies – Other Examples</vt:lpstr>
      <vt:lpstr>Informal Fallacies – Other Examples</vt:lpstr>
      <vt:lpstr>Informal Fallacies</vt:lpstr>
      <vt:lpstr>Formal Fallacies – first thing’s first</vt:lpstr>
      <vt:lpstr>Arguments - Reminder</vt:lpstr>
      <vt:lpstr>Arguments - Reminder</vt:lpstr>
      <vt:lpstr>Arguments - Validity</vt:lpstr>
      <vt:lpstr>Arguments - Validity</vt:lpstr>
      <vt:lpstr>Arguments – Translating sentences</vt:lpstr>
      <vt:lpstr>Arguments – Logical Connectives</vt:lpstr>
      <vt:lpstr>Arguments – Logical Connectives</vt:lpstr>
      <vt:lpstr>Arguments – Logical Connectives</vt:lpstr>
      <vt:lpstr>Arguments – Logical Connectives</vt:lpstr>
      <vt:lpstr>Arguments – Logical Connectives</vt:lpstr>
      <vt:lpstr>Arguments – Logical Connectives</vt:lpstr>
      <vt:lpstr>Arguments - Validity</vt:lpstr>
      <vt:lpstr>Arguments - Validity</vt:lpstr>
      <vt:lpstr>Arguments – Truth Tables</vt:lpstr>
      <vt:lpstr>Arguments – Truth Tables</vt:lpstr>
      <vt:lpstr>Arguments – Truth Tables</vt:lpstr>
      <vt:lpstr>Arguments – Truth Tables (Conjunction)</vt:lpstr>
      <vt:lpstr>Arguments – Truth Tables (Conjunction)</vt:lpstr>
      <vt:lpstr>Arguments – Truth Tables (Disjunction)</vt:lpstr>
      <vt:lpstr>Arguments – Truth Tables (Disjunction)</vt:lpstr>
      <vt:lpstr>Arguments – Truth Tables (Disjunction)</vt:lpstr>
      <vt:lpstr>Arguments – Truth Tables (Material Conditional)</vt:lpstr>
      <vt:lpstr>Arguments – Truth Tables (Material Conditional)</vt:lpstr>
      <vt:lpstr>Arguments – Truth Tables (Material Conditional)</vt:lpstr>
      <vt:lpstr>Arguments – Truth Tables (Material Conditional)</vt:lpstr>
      <vt:lpstr>Arguments – Truth Tables (Material Conditional)</vt:lpstr>
      <vt:lpstr>Arguments – Truth Tables (Biconditional)</vt:lpstr>
      <vt:lpstr>Arguments – Truth Tables (Biconditional)</vt:lpstr>
      <vt:lpstr>Arguments – Truth Tables (Negation)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Arguments – Truth Tables</vt:lpstr>
      <vt:lpstr>Questions</vt:lpstr>
      <vt:lpstr>If we have time – 3 variable argument, and test for validity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Integrity workshop 1:  Scientific (mis)conduct</dc:title>
  <dc:creator>Jan Bergen</dc:creator>
  <cp:lastModifiedBy>Jack Casey</cp:lastModifiedBy>
  <cp:revision>92</cp:revision>
  <dcterms:created xsi:type="dcterms:W3CDTF">2020-05-03T16:39:23Z</dcterms:created>
  <dcterms:modified xsi:type="dcterms:W3CDTF">2023-11-23T01:12:03Z</dcterms:modified>
</cp:coreProperties>
</file>